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470" r:id="rId2"/>
    <p:sldId id="560" r:id="rId3"/>
    <p:sldId id="400" r:id="rId4"/>
    <p:sldId id="503" r:id="rId5"/>
    <p:sldId id="501" r:id="rId6"/>
    <p:sldId id="499" r:id="rId7"/>
    <p:sldId id="502" r:id="rId8"/>
    <p:sldId id="506" r:id="rId9"/>
    <p:sldId id="505" r:id="rId10"/>
    <p:sldId id="507" r:id="rId11"/>
    <p:sldId id="500" r:id="rId12"/>
    <p:sldId id="508" r:id="rId13"/>
    <p:sldId id="466" r:id="rId14"/>
    <p:sldId id="481" r:id="rId15"/>
    <p:sldId id="494" r:id="rId16"/>
    <p:sldId id="510" r:id="rId17"/>
    <p:sldId id="514" r:id="rId18"/>
    <p:sldId id="515" r:id="rId19"/>
    <p:sldId id="511" r:id="rId20"/>
    <p:sldId id="512" r:id="rId21"/>
    <p:sldId id="509" r:id="rId22"/>
    <p:sldId id="513" r:id="rId23"/>
    <p:sldId id="517" r:id="rId24"/>
    <p:sldId id="516" r:id="rId25"/>
    <p:sldId id="520" r:id="rId26"/>
    <p:sldId id="521" r:id="rId27"/>
    <p:sldId id="518" r:id="rId28"/>
    <p:sldId id="519" r:id="rId29"/>
    <p:sldId id="522" r:id="rId30"/>
    <p:sldId id="53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E056FD-84F0-4914-9116-95CF858542E9}">
          <p14:sldIdLst>
            <p14:sldId id="470"/>
            <p14:sldId id="560"/>
          </p14:sldIdLst>
        </p14:section>
        <p14:section name="Masterplan" id="{2C1F89EF-1F84-45A1-B92C-D9FFDB8F3ED1}">
          <p14:sldIdLst>
            <p14:sldId id="400"/>
            <p14:sldId id="503"/>
            <p14:sldId id="501"/>
            <p14:sldId id="499"/>
            <p14:sldId id="502"/>
            <p14:sldId id="506"/>
            <p14:sldId id="505"/>
            <p14:sldId id="507"/>
            <p14:sldId id="500"/>
            <p14:sldId id="508"/>
            <p14:sldId id="466"/>
          </p14:sldIdLst>
        </p14:section>
        <p14:section name="Building Architecture" id="{484B9E99-0ABB-4943-909A-7DD363458E23}">
          <p14:sldIdLst>
            <p14:sldId id="481"/>
            <p14:sldId id="494"/>
            <p14:sldId id="510"/>
            <p14:sldId id="514"/>
            <p14:sldId id="515"/>
            <p14:sldId id="511"/>
            <p14:sldId id="512"/>
            <p14:sldId id="509"/>
            <p14:sldId id="513"/>
            <p14:sldId id="517"/>
            <p14:sldId id="516"/>
            <p14:sldId id="520"/>
            <p14:sldId id="521"/>
            <p14:sldId id="518"/>
            <p14:sldId id="519"/>
            <p14:sldId id="522"/>
            <p14:sldId id="5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4BF"/>
    <a:srgbClr val="11E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6B5B0-681F-4E3F-A30C-16C1B51B1DEA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BFFF2-EB64-40A6-BD13-9D4D0204C5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2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101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18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040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251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39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54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69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438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355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84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7806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78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794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3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C601-E579-89B0-AE7E-E4FCB7D9D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5D0B8-9409-E7BB-C855-141F8B9DF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79283-37B3-A38A-CDAD-BB56DE97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2BAF3-82E2-D578-ECE2-0DAEAE75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E8986-3860-2A92-C1C1-B81E6AF8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79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6CEA-2FBD-24B8-186B-710D2839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A256F-93CC-80B5-224C-FD75F1419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8F9C1-F182-AEA1-F7A9-CED4BB75D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091F5-29A9-4CAF-78CC-25AB9BF4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EB292-B69C-F7A6-8947-5EB1B559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9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6EF4C-D19C-3B64-78B9-FDEB148D1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48E72B-162B-5ADF-C00B-FBB4E1969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D4B06-A9A0-7AC7-46D3-EF17ACC06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77320-1F0F-9DFC-9348-2AD8A32D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59CA-6D75-8B6B-C98E-C44AC8B1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652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2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14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2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A9CB-A6DF-74D8-F8D7-B9897B2A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6F9DF-209C-525E-7092-0C4B9A5F0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F5D52-93EC-CFD2-359B-B64590AF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A5628-1485-98ED-B307-984DF175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C205-4879-0CB2-5210-9C8677A0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46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4C61-92B2-F9DF-D1B5-2F51E41D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19D73-DC9D-D738-E0D4-0CD21EA72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D2065-8D8B-6CC1-247A-D4D2A82C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465D8-FDE0-3A3D-B243-FED0C03A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940AB-691F-BBBD-6029-41A64ADB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3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A0EA-2696-6BE3-9BEE-2DC743A7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6929-D811-A038-839B-E9E9317D2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2BC02-253D-2286-9D36-53C64F858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E1499-74A0-3A5D-57B1-97C90110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53D3-5AAD-3553-AD0A-832B6B46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B0339-D3EB-298D-32A1-BC48A840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82F7-7204-147D-64EC-6A6900CF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14B18-4DC0-9149-CBC9-3F42BC97A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862BD-6794-4516-5730-6D32088D0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933DA-6294-DFC5-CD7B-8E6B79964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04D8CC-B3D3-1632-F9CC-4C57C9318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8257A-22E7-F0D5-019F-E69689CD7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1C532-72A7-8A6F-9546-B903142B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D6305-CF0D-05F1-F3E8-7AECF50C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98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5D82-4E15-C5F0-EA47-9326F13B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BC896-5ECB-4FDE-3CFC-1A995ED7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6BA6A-AB8A-F083-5260-06D0A9F94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4490A-E2C0-D56E-9AED-9DA34B1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07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B8AEF-C0A9-9DBA-CD0E-20E6F5C5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3D5A8-C964-2AA8-B0A3-56B3E4D5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6D964-F319-223D-317D-9168B3E9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2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7A05-529A-71C2-EDEB-ECBC21F2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68C64-564B-9143-5C67-65C39441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F91CE-32E0-CC7E-424C-8CB7B34AA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A4604-0463-817D-9367-7D5AAACE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9BA55-763C-A7B4-913D-71B2C4DD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3D1F6-1B3D-EDEB-7763-26F426F9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29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FA0F-895A-3803-4E98-1F59B8BF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12DC65-7F21-CB4F-DC32-8228D00D5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3C325-1EDC-46EF-1A82-2F7E6E496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9678D-D05F-927D-A401-0A995B816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E6DC4-DE7F-569F-D68E-E2CAF65D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1B9D4-E210-13EE-04BF-3AF75AFE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82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CE0F7-5400-E3DA-929F-6A077E4B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0BBB3-6AE8-621B-971F-E5E7412CF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5B5CA-4397-125E-0B6B-738F4A5BE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6CA8-0137-9E0A-8D8D-8ED89193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D99D8-05AF-9681-BAEC-26CEABAC5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267EE-5941-4723-AC0A-CBD0C7B97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37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9" r:id="rId14"/>
    <p:sldLayoutId id="214748367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1504499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cm.sckcen.be/OTCS/llisapi.dll/link/81790617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hyperlink" Target="https://ecm.sckcen.be/OTCS/llisapi.dll/link/81504499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hyperlink" Target="https://ecm.sckcen.be/OTCS/llisapi.dll/link/8150373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ecm.sckcen.be/OTCS/llisapi.dll/link/81505150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ecm.sckcen.be/OTCS/llisapi.dll/link/81506075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ecm.sckcen.be/OTCS/llisapi.dll/link/81506386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ecm.sckcen.be/OTCS/llisapi.dll/link/81505064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hyperlink" Target="https://ecm.sckcen.be/OTCS/llisapi.dll/link/8150373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hyperlink" Target="https://ecm.sckcen.be/OTCS/llisapi.dll/link/8150373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150437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hyperlink" Target="https://ecm.sckcen.be/OTCS/llisapi.dll/link/8150607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ecm.sckcen.be/OTCS/llisapi.dll/link/8150418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cm.sckcen.be/OTCS/llisapi.dll/link/81506074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ecm.sckcen.be/OTCS/llisapi.dll/link/8150418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347441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/link/8347441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cm.sckcen.be/OTCS/llisapi.dll/link/8347441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cm.sckcen.be/OTCS/llisapi.dll/link/8347441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cm.sckcen.be/OTCS/llisapi.dll/link/84582975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ecm.sckcen.be/OTCS/llisapi.dll/link/81790617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microsoft.com/office/2017/06/relationships/model3d" Target="../media/model3d1.glb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QPLANT + QINFRA </a:t>
            </a: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AD1 - Masterplan and Buildings</a:t>
            </a:r>
            <a:b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7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830E8F-5CDA-25A6-5164-E365505F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654"/>
            <a:ext cx="12192000" cy="5692346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D97A3A9D-1D8A-1777-1501-5F287E8CAC15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Master Plan – MINERVA (buildings)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7ACAC-347A-725A-EAFB-A06C33632374}"/>
              </a:ext>
            </a:extLst>
          </p:cNvPr>
          <p:cNvSpPr txBox="1"/>
          <p:nvPr/>
        </p:nvSpPr>
        <p:spPr>
          <a:xfrm>
            <a:off x="7153201" y="2788580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Equipment – Move from South Side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04350-5442-4029-8F41-DCD5EEACB45D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CEN/81504499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1A8D43-AB2A-E577-BCC3-CAB9B6B19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728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0">
            <a:extLst>
              <a:ext uri="{FF2B5EF4-FFF2-40B4-BE49-F238E27FC236}">
                <a16:creationId xmlns:a16="http://schemas.microsoft.com/office/drawing/2014/main" id="{9341B317-C0E8-1ECC-C169-837890A39171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Master Plan – MINERVA (buildings)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Dark Gray Capsule">
                <a:extLst>
                  <a:ext uri="{FF2B5EF4-FFF2-40B4-BE49-F238E27FC236}">
                    <a16:creationId xmlns:a16="http://schemas.microsoft.com/office/drawing/2014/main" id="{4FF77C1A-2988-5A71-58B2-E8051DA098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4479454"/>
                  </p:ext>
                </p:extLst>
              </p:nvPr>
            </p:nvGraphicFramePr>
            <p:xfrm rot="5400000">
              <a:off x="7615640" y="1858446"/>
              <a:ext cx="1545003" cy="3420005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545003" cy="3420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2289" ay="-1603226" az="304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850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Dark Gray Capsule">
                <a:extLst>
                  <a:ext uri="{FF2B5EF4-FFF2-40B4-BE49-F238E27FC236}">
                    <a16:creationId xmlns:a16="http://schemas.microsoft.com/office/drawing/2014/main" id="{4FF77C1A-2988-5A71-58B2-E8051DA098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7615640" y="1858446"/>
                <a:ext cx="1545003" cy="3420005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100D7D2C-8D80-E062-8489-20BB673E7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9" y="4216608"/>
            <a:ext cx="5518647" cy="258412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E2FB27-5842-29FC-BB36-D61BE422B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40" y="4216608"/>
            <a:ext cx="5518647" cy="258412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Dark Gray Capsule">
                <a:extLst>
                  <a:ext uri="{FF2B5EF4-FFF2-40B4-BE49-F238E27FC236}">
                    <a16:creationId xmlns:a16="http://schemas.microsoft.com/office/drawing/2014/main" id="{D99E491C-4662-D8F5-E1AA-57CF12ACED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5893223"/>
                  </p:ext>
                </p:extLst>
              </p:nvPr>
            </p:nvGraphicFramePr>
            <p:xfrm rot="5400000">
              <a:off x="1328222" y="2241915"/>
              <a:ext cx="1845206" cy="2644160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845206" cy="26441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6428176" ay="-640840" az="-186065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85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Dark Gray Capsule">
                <a:extLst>
                  <a:ext uri="{FF2B5EF4-FFF2-40B4-BE49-F238E27FC236}">
                    <a16:creationId xmlns:a16="http://schemas.microsoft.com/office/drawing/2014/main" id="{D99E491C-4662-D8F5-E1AA-57CF12ACED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328222" y="2241915"/>
                <a:ext cx="1845206" cy="2644160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0B1A61E5-5673-8F80-9EE4-DB581BA9F560}"/>
              </a:ext>
            </a:extLst>
          </p:cNvPr>
          <p:cNvSpPr txBox="1"/>
          <p:nvPr/>
        </p:nvSpPr>
        <p:spPr>
          <a:xfrm>
            <a:off x="4361669" y="3371469"/>
            <a:ext cx="1527706" cy="369332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QRB</a:t>
            </a:r>
            <a:endParaRPr lang="en-GB" sz="1000" dirty="0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BDF7D6A8-4E63-8071-7F89-506607F1DB88}"/>
              </a:ext>
            </a:extLst>
          </p:cNvPr>
          <p:cNvSpPr/>
          <p:nvPr/>
        </p:nvSpPr>
        <p:spPr>
          <a:xfrm rot="5400000">
            <a:off x="2199536" y="1370703"/>
            <a:ext cx="968738" cy="1778000"/>
          </a:xfrm>
          <a:prstGeom prst="leftBrace">
            <a:avLst>
              <a:gd name="adj1" fmla="val 8333"/>
              <a:gd name="adj2" fmla="val 505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B8988B-D41B-DEF6-E95C-25AE112CFCDF}"/>
              </a:ext>
            </a:extLst>
          </p:cNvPr>
          <p:cNvSpPr txBox="1"/>
          <p:nvPr/>
        </p:nvSpPr>
        <p:spPr>
          <a:xfrm>
            <a:off x="1920052" y="1308211"/>
            <a:ext cx="1527706" cy="369332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D = 3.5-4m</a:t>
            </a:r>
            <a:endParaRPr lang="en-GB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1CF709-C3D4-A37D-A112-C04F8ED8F31B}"/>
              </a:ext>
            </a:extLst>
          </p:cNvPr>
          <p:cNvSpPr txBox="1"/>
          <p:nvPr/>
        </p:nvSpPr>
        <p:spPr>
          <a:xfrm>
            <a:off x="7624288" y="1255138"/>
            <a:ext cx="1527706" cy="369332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L = 11m</a:t>
            </a:r>
            <a:endParaRPr lang="en-GB" sz="1000" dirty="0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FD3168D-3D3B-231D-261F-270E38B4E196}"/>
              </a:ext>
            </a:extLst>
          </p:cNvPr>
          <p:cNvSpPr/>
          <p:nvPr/>
        </p:nvSpPr>
        <p:spPr>
          <a:xfrm rot="5400000">
            <a:off x="7903772" y="529388"/>
            <a:ext cx="968738" cy="3267730"/>
          </a:xfrm>
          <a:prstGeom prst="leftBrace">
            <a:avLst>
              <a:gd name="adj1" fmla="val 8333"/>
              <a:gd name="adj2" fmla="val 505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99C9CD-4228-76BC-7BBD-A977E04F161E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SCK CEN/81790617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5317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830E8F-5CDA-25A6-5164-E365505F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655"/>
            <a:ext cx="5467874" cy="2552906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D97A3A9D-1D8A-1777-1501-5F287E8CAC15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Master Plan – MINERVA (buildings)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49156999-1690-A9D4-4E99-26CB70F5E0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0486341"/>
                  </p:ext>
                </p:extLst>
              </p:nvPr>
            </p:nvGraphicFramePr>
            <p:xfrm rot="10800000">
              <a:off x="3389957" y="2333815"/>
              <a:ext cx="547868" cy="623436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547868" cy="62343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5686472" ay="-408737" az="-32911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49156999-1690-A9D4-4E99-26CB70F5E0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3389957" y="2333815"/>
                <a:ext cx="547868" cy="623436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AC5341-F042-3379-5A45-0A037E0F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559" y="1165655"/>
            <a:ext cx="5467874" cy="255290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ark Gray Capsule">
                <a:extLst>
                  <a:ext uri="{FF2B5EF4-FFF2-40B4-BE49-F238E27FC236}">
                    <a16:creationId xmlns:a16="http://schemas.microsoft.com/office/drawing/2014/main" id="{1B5C519D-A2F6-7903-8EE4-34A435D75F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6812844"/>
                  </p:ext>
                </p:extLst>
              </p:nvPr>
            </p:nvGraphicFramePr>
            <p:xfrm rot="5400000">
              <a:off x="9401821" y="2239356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8976" ay="2934658" az="-103908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ark Gray Capsule">
                <a:extLst>
                  <a:ext uri="{FF2B5EF4-FFF2-40B4-BE49-F238E27FC236}">
                    <a16:creationId xmlns:a16="http://schemas.microsoft.com/office/drawing/2014/main" id="{1B5C519D-A2F6-7903-8EE4-34A435D75F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9401821" y="2239356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B40E14F-A4C1-39B2-963D-F85878C9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094933"/>
            <a:ext cx="5467874" cy="255290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ark Gray Capsule">
                <a:extLst>
                  <a:ext uri="{FF2B5EF4-FFF2-40B4-BE49-F238E27FC236}">
                    <a16:creationId xmlns:a16="http://schemas.microsoft.com/office/drawing/2014/main" id="{95C70D99-A667-447B-B616-3193F15CC0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9602729"/>
                  </p:ext>
                </p:extLst>
              </p:nvPr>
            </p:nvGraphicFramePr>
            <p:xfrm rot="5400000">
              <a:off x="3427741" y="5231655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8976" ay="2934658" az="-103908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ark Gray Capsule">
                <a:extLst>
                  <a:ext uri="{FF2B5EF4-FFF2-40B4-BE49-F238E27FC236}">
                    <a16:creationId xmlns:a16="http://schemas.microsoft.com/office/drawing/2014/main" id="{95C70D99-A667-447B-B616-3193F15CC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3427741" y="5231655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Dark Gray Capsule">
                <a:extLst>
                  <a:ext uri="{FF2B5EF4-FFF2-40B4-BE49-F238E27FC236}">
                    <a16:creationId xmlns:a16="http://schemas.microsoft.com/office/drawing/2014/main" id="{AAB16D91-BEFF-0F2B-74DB-98D763A282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3243231"/>
                  </p:ext>
                </p:extLst>
              </p:nvPr>
            </p:nvGraphicFramePr>
            <p:xfrm rot="5400000">
              <a:off x="2979533" y="5231655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8976" ay="2934658" az="-103908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Dark Gray Capsule">
                <a:extLst>
                  <a:ext uri="{FF2B5EF4-FFF2-40B4-BE49-F238E27FC236}">
                    <a16:creationId xmlns:a16="http://schemas.microsoft.com/office/drawing/2014/main" id="{AAB16D91-BEFF-0F2B-74DB-98D763A282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2979533" y="5231655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Dark Gray Capsule">
                <a:extLst>
                  <a:ext uri="{FF2B5EF4-FFF2-40B4-BE49-F238E27FC236}">
                    <a16:creationId xmlns:a16="http://schemas.microsoft.com/office/drawing/2014/main" id="{8A4A2CD1-BDB2-1A6A-E80C-28893A4698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804180"/>
                  </p:ext>
                </p:extLst>
              </p:nvPr>
            </p:nvGraphicFramePr>
            <p:xfrm rot="5400000">
              <a:off x="2464249" y="5231655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8976" ay="2934658" az="-103908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Dark Gray Capsule">
                <a:extLst>
                  <a:ext uri="{FF2B5EF4-FFF2-40B4-BE49-F238E27FC236}">
                    <a16:creationId xmlns:a16="http://schemas.microsoft.com/office/drawing/2014/main" id="{8A4A2CD1-BDB2-1A6A-E80C-28893A4698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2464249" y="5231655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1907537-9FD5-A7F1-8010-02C6B483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559" y="4200798"/>
            <a:ext cx="5467874" cy="255290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Dark Gray Capsule">
                <a:extLst>
                  <a:ext uri="{FF2B5EF4-FFF2-40B4-BE49-F238E27FC236}">
                    <a16:creationId xmlns:a16="http://schemas.microsoft.com/office/drawing/2014/main" id="{06E2CB32-2B80-043C-7E60-E9EFA22DC3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2593925"/>
                  </p:ext>
                </p:extLst>
              </p:nvPr>
            </p:nvGraphicFramePr>
            <p:xfrm rot="5400000">
              <a:off x="8724926" y="4455787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8976" ay="2934658" az="-103908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Dark Gray Capsule">
                <a:extLst>
                  <a:ext uri="{FF2B5EF4-FFF2-40B4-BE49-F238E27FC236}">
                    <a16:creationId xmlns:a16="http://schemas.microsoft.com/office/drawing/2014/main" id="{06E2CB32-2B80-043C-7E60-E9EFA22DC3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8724926" y="4455787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Dark Gray Capsule">
                <a:extLst>
                  <a:ext uri="{FF2B5EF4-FFF2-40B4-BE49-F238E27FC236}">
                    <a16:creationId xmlns:a16="http://schemas.microsoft.com/office/drawing/2014/main" id="{CF99FF78-2826-57D8-C947-D3DD23378D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3577415"/>
                  </p:ext>
                </p:extLst>
              </p:nvPr>
            </p:nvGraphicFramePr>
            <p:xfrm rot="5400000">
              <a:off x="9336607" y="4843380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8976" ay="2934658" az="-103908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Dark Gray Capsule">
                <a:extLst>
                  <a:ext uri="{FF2B5EF4-FFF2-40B4-BE49-F238E27FC236}">
                    <a16:creationId xmlns:a16="http://schemas.microsoft.com/office/drawing/2014/main" id="{CF99FF78-2826-57D8-C947-D3DD23378D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9336607" y="4843380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Dark Gray Capsule">
                <a:extLst>
                  <a:ext uri="{FF2B5EF4-FFF2-40B4-BE49-F238E27FC236}">
                    <a16:creationId xmlns:a16="http://schemas.microsoft.com/office/drawing/2014/main" id="{27C910AA-AA09-CC7B-65D9-41035CC3C2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3018421"/>
                  </p:ext>
                </p:extLst>
              </p:nvPr>
            </p:nvGraphicFramePr>
            <p:xfrm rot="5400000">
              <a:off x="9427475" y="5316352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8976" ay="2934658" az="-103908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Dark Gray Capsule">
                <a:extLst>
                  <a:ext uri="{FF2B5EF4-FFF2-40B4-BE49-F238E27FC236}">
                    <a16:creationId xmlns:a16="http://schemas.microsoft.com/office/drawing/2014/main" id="{27C910AA-AA09-CC7B-65D9-41035CC3C2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9427475" y="5316352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ark Gray Capsule">
                <a:extLst>
                  <a:ext uri="{FF2B5EF4-FFF2-40B4-BE49-F238E27FC236}">
                    <a16:creationId xmlns:a16="http://schemas.microsoft.com/office/drawing/2014/main" id="{6D345F3A-53F8-2F6F-65DC-9596FED5E7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0146234"/>
                  </p:ext>
                </p:extLst>
              </p:nvPr>
            </p:nvGraphicFramePr>
            <p:xfrm rot="5400000">
              <a:off x="8056058" y="4745742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8976" ay="2934658" az="-103908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ark Gray Capsule">
                <a:extLst>
                  <a:ext uri="{FF2B5EF4-FFF2-40B4-BE49-F238E27FC236}">
                    <a16:creationId xmlns:a16="http://schemas.microsoft.com/office/drawing/2014/main" id="{6D345F3A-53F8-2F6F-65DC-9596FED5E7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8056058" y="4745742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Dark Gray Capsule">
                <a:extLst>
                  <a:ext uri="{FF2B5EF4-FFF2-40B4-BE49-F238E27FC236}">
                    <a16:creationId xmlns:a16="http://schemas.microsoft.com/office/drawing/2014/main" id="{445F8036-F417-EC9E-7F16-B59481685D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9661980"/>
                  </p:ext>
                </p:extLst>
              </p:nvPr>
            </p:nvGraphicFramePr>
            <p:xfrm rot="5400000">
              <a:off x="8057074" y="5245797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8976" ay="2934658" az="-103908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Dark Gray Capsule">
                <a:extLst>
                  <a:ext uri="{FF2B5EF4-FFF2-40B4-BE49-F238E27FC236}">
                    <a16:creationId xmlns:a16="http://schemas.microsoft.com/office/drawing/2014/main" id="{445F8036-F417-EC9E-7F16-B59481685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8057074" y="5245797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4EC8DA9E-A2B9-77B8-9DEF-124D2F93DC3A}"/>
              </a:ext>
            </a:extLst>
          </p:cNvPr>
          <p:cNvSpPr/>
          <p:nvPr/>
        </p:nvSpPr>
        <p:spPr>
          <a:xfrm rot="10800000">
            <a:off x="2218653" y="3863065"/>
            <a:ext cx="1853021" cy="337733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009191CF-5794-E4BD-CEEE-7E8EC8B0C344}"/>
              </a:ext>
            </a:extLst>
          </p:cNvPr>
          <p:cNvSpPr/>
          <p:nvPr/>
        </p:nvSpPr>
        <p:spPr>
          <a:xfrm flipH="1">
            <a:off x="7569200" y="3896548"/>
            <a:ext cx="2133600" cy="68062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5BCD91-72C0-2E52-8F4B-AFE8E072316B}"/>
              </a:ext>
            </a:extLst>
          </p:cNvPr>
          <p:cNvSpPr txBox="1"/>
          <p:nvPr/>
        </p:nvSpPr>
        <p:spPr>
          <a:xfrm>
            <a:off x="3215683" y="3133813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Unload from Flatbed</a:t>
            </a:r>
            <a:endParaRPr lang="en-GB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1BCD04-2B79-3ED8-208E-C0EE1461A3BA}"/>
              </a:ext>
            </a:extLst>
          </p:cNvPr>
          <p:cNvSpPr txBox="1"/>
          <p:nvPr/>
        </p:nvSpPr>
        <p:spPr>
          <a:xfrm>
            <a:off x="9181879" y="3152793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Rotate</a:t>
            </a:r>
            <a:endParaRPr lang="en-GB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2AF83A-27E5-9A84-F7E2-7ECAC1F48479}"/>
              </a:ext>
            </a:extLst>
          </p:cNvPr>
          <p:cNvSpPr txBox="1"/>
          <p:nvPr/>
        </p:nvSpPr>
        <p:spPr>
          <a:xfrm>
            <a:off x="3207799" y="6171468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Move Sideways</a:t>
            </a:r>
            <a:endParaRPr lang="en-GB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68587-8B30-04ED-8D6B-FE5E5BC0557B}"/>
              </a:ext>
            </a:extLst>
          </p:cNvPr>
          <p:cNvSpPr txBox="1"/>
          <p:nvPr/>
        </p:nvSpPr>
        <p:spPr>
          <a:xfrm>
            <a:off x="9269065" y="6183069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Move through Roof</a:t>
            </a:r>
            <a:endParaRPr lang="en-GB" sz="1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Dark Gray Capsule">
                <a:extLst>
                  <a:ext uri="{FF2B5EF4-FFF2-40B4-BE49-F238E27FC236}">
                    <a16:creationId xmlns:a16="http://schemas.microsoft.com/office/drawing/2014/main" id="{200A752B-7B52-ABF0-0E8F-CDE34F4E9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0389884"/>
                  </p:ext>
                </p:extLst>
              </p:nvPr>
            </p:nvGraphicFramePr>
            <p:xfrm rot="5400000">
              <a:off x="2107481" y="5229185"/>
              <a:ext cx="472300" cy="96349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72300" cy="96349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0328049" ay="3153850" az="104243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Dark Gray Capsule">
                <a:extLst>
                  <a:ext uri="{FF2B5EF4-FFF2-40B4-BE49-F238E27FC236}">
                    <a16:creationId xmlns:a16="http://schemas.microsoft.com/office/drawing/2014/main" id="{200A752B-7B52-ABF0-0E8F-CDE34F4E9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2107481" y="5229185"/>
                <a:ext cx="472300" cy="96349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A0ADE1E-D3F2-75D7-1DB8-1A4E3B7E7F64}"/>
              </a:ext>
            </a:extLst>
          </p:cNvPr>
          <p:cNvSpPr txBox="1"/>
          <p:nvPr/>
        </p:nvSpPr>
        <p:spPr>
          <a:xfrm>
            <a:off x="4728570" y="3959860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NEED CRANE</a:t>
            </a:r>
            <a:endParaRPr lang="en-GB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8B4149-E43C-9E49-9197-E7349C33D011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7"/>
              </a:rPr>
              <a:t>SCK CEN/81504499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96A96DF-CFC6-F6E0-F2DA-200ADF4E0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750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2" grpId="0" animBg="1"/>
      <p:bldP spid="23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Masterplan Requirements (ACC NF)</a:t>
            </a:r>
            <a:br>
              <a:rPr lang="en-US" b="1" dirty="0">
                <a:solidFill>
                  <a:srgbClr val="7030A0"/>
                </a:solidFill>
              </a:rPr>
            </a:b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  <p:sp>
        <p:nvSpPr>
          <p:cNvPr id="17" name="Rectangle 16"/>
          <p:cNvSpPr/>
          <p:nvPr/>
        </p:nvSpPr>
        <p:spPr>
          <a:xfrm>
            <a:off x="434188" y="1445999"/>
            <a:ext cx="77674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Space between SAB and MINERVA (south) </a:t>
            </a:r>
            <a:r>
              <a:rPr lang="en-GB" sz="2000" dirty="0">
                <a:solidFill>
                  <a:srgbClr val="7030A0"/>
                </a:solidFill>
              </a:rPr>
              <a:t>perimeter fencing </a:t>
            </a:r>
            <a:r>
              <a:rPr lang="en-GB" sz="2000" dirty="0"/>
              <a:t>for unloading and move-in (QRB specific)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Access for/to </a:t>
            </a:r>
            <a:r>
              <a:rPr lang="en-GB" sz="2000" dirty="0">
                <a:solidFill>
                  <a:srgbClr val="7030A0"/>
                </a:solidFill>
              </a:rPr>
              <a:t>crane</a:t>
            </a:r>
            <a:r>
              <a:rPr lang="en-GB" sz="2000" dirty="0"/>
              <a:t> for lifting of QRB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Present preference via Roof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Weight &lt;= 100 ton (expected ~70 ton)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Access for/to </a:t>
            </a:r>
            <a:r>
              <a:rPr lang="en-GB" sz="2000" dirty="0">
                <a:solidFill>
                  <a:srgbClr val="7030A0"/>
                </a:solidFill>
              </a:rPr>
              <a:t>crane </a:t>
            </a:r>
            <a:r>
              <a:rPr lang="en-GB" sz="2000" dirty="0"/>
              <a:t>for lifting of WGS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3 x 120 m³ gas storage vessels</a:t>
            </a:r>
          </a:p>
          <a:p>
            <a:pPr lvl="1"/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Handling of instantaneous </a:t>
            </a:r>
            <a:r>
              <a:rPr lang="en-GB" sz="2000" dirty="0">
                <a:solidFill>
                  <a:srgbClr val="7030A0"/>
                </a:solidFill>
              </a:rPr>
              <a:t>load on ground </a:t>
            </a:r>
            <a:r>
              <a:rPr lang="en-GB" sz="2000" dirty="0"/>
              <a:t>(QRB specific) – Road/Flat surfaces</a:t>
            </a:r>
          </a:p>
          <a:p>
            <a:pPr>
              <a:buNone/>
            </a:pPr>
            <a:endParaRPr lang="en-GB" sz="2000" b="1" dirty="0"/>
          </a:p>
          <a:p>
            <a:endParaRPr lang="en-GB" sz="2000" dirty="0"/>
          </a:p>
          <a:p>
            <a:pPr marL="0" lvl="2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38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Building Architecture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470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Nuclear Facilities (ACC NF)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66762" y="1639084"/>
            <a:ext cx="9145334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highlight>
                  <a:srgbClr val="FF0000"/>
                </a:highlight>
              </a:rPr>
              <a:t>Fixed Building dimensions!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AUB + CCB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4930" t="33210" r="35393" b="22222"/>
          <a:stretch/>
        </p:blipFill>
        <p:spPr>
          <a:xfrm>
            <a:off x="311149" y="2473716"/>
            <a:ext cx="11645900" cy="32793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8536" y="2230952"/>
            <a:ext cx="2989004" cy="228448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52618" y="3798767"/>
            <a:ext cx="1744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34694"/>
                </a:solidFill>
              </a:rPr>
              <a:t>CCB + Gas storage</a:t>
            </a:r>
          </a:p>
          <a:p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5050316" y="2276237"/>
            <a:ext cx="1020546" cy="228448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050316" y="3937992"/>
            <a:ext cx="174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34694"/>
                </a:solidFill>
              </a:rPr>
              <a:t>Coldbox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683037" y="2809188"/>
            <a:ext cx="1322325" cy="125376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5243684" y="2830791"/>
            <a:ext cx="591508" cy="123216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49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Separate Cryogenic Compressor Building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66762" y="1639084"/>
            <a:ext cx="9145334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Building design ready for start of detailed-design-for-procurement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16</a:t>
            </a:fld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36EE2D-1058-6ABD-01B5-2AF87C6B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66" y="1484111"/>
            <a:ext cx="11053665" cy="53738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CCB+Gas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26BC5-1D0C-94E8-9B37-9EB65BD4E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18916"/>
            <a:ext cx="990383" cy="16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0FEB73-EDD7-49D7-0973-4B71B2AEB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44" y="303149"/>
            <a:ext cx="7724155" cy="655485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Nuclear Facilities (ACC NF)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CCB Cros-section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37E4F-9EE9-CEC3-A27D-4BA69EACB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8916"/>
            <a:ext cx="990383" cy="16390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69B3F-264E-97B4-EE3F-6D729D42AD7C}"/>
              </a:ext>
            </a:extLst>
          </p:cNvPr>
          <p:cNvSpPr txBox="1"/>
          <p:nvPr/>
        </p:nvSpPr>
        <p:spPr>
          <a:xfrm>
            <a:off x="10903974" y="2464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SCK CEN/81505150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407A4-733A-84FB-4A3D-0099597566E6}"/>
              </a:ext>
            </a:extLst>
          </p:cNvPr>
          <p:cNvSpPr txBox="1"/>
          <p:nvPr/>
        </p:nvSpPr>
        <p:spPr>
          <a:xfrm>
            <a:off x="527394" y="2121712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Note Sloping Roof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9812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6217BB-6177-DACF-8F9F-C41EDA81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379" y="222081"/>
            <a:ext cx="7649643" cy="6611273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CCB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CCB Cros-section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37E4F-9EE9-CEC3-A27D-4BA69EACB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8916"/>
            <a:ext cx="990383" cy="16390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69B3F-264E-97B4-EE3F-6D729D42AD7C}"/>
              </a:ext>
            </a:extLst>
          </p:cNvPr>
          <p:cNvSpPr txBox="1"/>
          <p:nvPr/>
        </p:nvSpPr>
        <p:spPr>
          <a:xfrm>
            <a:off x="10903974" y="2464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SCK CEN/81506075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9FB8-8185-08D2-9F4F-36EF1C2F0B20}"/>
              </a:ext>
            </a:extLst>
          </p:cNvPr>
          <p:cNvSpPr txBox="1"/>
          <p:nvPr/>
        </p:nvSpPr>
        <p:spPr>
          <a:xfrm>
            <a:off x="7576599" y="2121712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WCS</a:t>
            </a:r>
            <a:endParaRPr lang="en-GB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0F035-60C2-D4C6-B7B8-FB85970734C2}"/>
              </a:ext>
            </a:extLst>
          </p:cNvPr>
          <p:cNvSpPr txBox="1"/>
          <p:nvPr/>
        </p:nvSpPr>
        <p:spPr>
          <a:xfrm>
            <a:off x="9452274" y="4382599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Dedicated Electrical Room for WCS</a:t>
            </a:r>
            <a:endParaRPr lang="en-GB" sz="1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A9944A-96AE-161A-CA1D-34ED8934E582}"/>
              </a:ext>
            </a:extLst>
          </p:cNvPr>
          <p:cNvCxnSpPr>
            <a:cxnSpLocks/>
          </p:cNvCxnSpPr>
          <p:nvPr/>
        </p:nvCxnSpPr>
        <p:spPr>
          <a:xfrm flipV="1">
            <a:off x="10383520" y="2398711"/>
            <a:ext cx="944429" cy="19838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7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endParaRPr lang="en-B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WCS – Room detail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37E4F-9EE9-CEC3-A27D-4BA69EAC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8916"/>
            <a:ext cx="990383" cy="1639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CDCB9-B562-EDB9-BAA4-572F619A3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40" y="0"/>
            <a:ext cx="5238000" cy="6858000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A95353C-11AE-2F90-017F-78B1C4FC8B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6762" y="1639084"/>
            <a:ext cx="5877878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Door Access for biggest equipment – HP compressor Skids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Noise Abatement </a:t>
            </a:r>
            <a:r>
              <a:rPr lang="en-US" sz="1800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(75 dB loudest equipment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Design to prevent oil (oil lubricated compressors) contamination to outside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Individual drip pans for HP and PVPS TBD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3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E1422-3AB1-1022-D090-18EE786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67EE-5941-4723-AC0A-CBD0C7B97EE9}" type="slidenum">
              <a:rPr lang="en-GB" smtClean="0"/>
              <a:t>2</a:t>
            </a:fld>
            <a:endParaRPr lang="en-GB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4229B7B6-7985-510D-F9BD-14A2A625CA60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AD01 SCK CEN Auxiliary Buildings</a:t>
            </a:r>
          </a:p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Reference and Navigation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1DD3B-3D49-9BF8-4A27-22E22F7EB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49860"/>
              </p:ext>
            </p:extLst>
          </p:nvPr>
        </p:nvGraphicFramePr>
        <p:xfrm>
          <a:off x="1499339" y="1820497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99009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033545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21032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87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86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Nuclear Facilities (ACC NF)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20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Gas Storage (outside)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37E4F-9EE9-CEC3-A27D-4BA69EAC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8916"/>
            <a:ext cx="990383" cy="1639084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A95353C-11AE-2F90-017F-78B1C4FC8B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6762" y="1639084"/>
            <a:ext cx="6182945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Space for 3x120 m³ Helium storage vessels (WGS)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Space for 1x30 ton Liquid Nitrogen and Evaporator (Not ACC NF scope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Access for truck inside and/or via wall connections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/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/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19B63-A0D6-C733-2F57-A7BF2CC2E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810" y="0"/>
            <a:ext cx="4846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AFAD58B-BAD8-000B-DB02-0F1B737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617" y="5218916"/>
            <a:ext cx="990383" cy="163908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Nuclear Facilities (ACC NF)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21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CCB Side View – East (</a:t>
            </a:r>
            <a:r>
              <a:rPr lang="en-US" sz="2100" b="1" dirty="0">
                <a:solidFill>
                  <a:srgbClr val="034694"/>
                </a:solidFill>
                <a:latin typeface="Segoe UI"/>
              </a:rPr>
              <a:t>towards WCS)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AA91AE-8641-C300-5D85-D8C882D5D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78" y="1938651"/>
            <a:ext cx="8042884" cy="46564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28E2D2E-1B9E-6247-0DEE-2196FF477EE5}"/>
              </a:ext>
            </a:extLst>
          </p:cNvPr>
          <p:cNvSpPr/>
          <p:nvPr/>
        </p:nvSpPr>
        <p:spPr>
          <a:xfrm>
            <a:off x="2032000" y="2929812"/>
            <a:ext cx="6048310" cy="643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6DA53-299D-84EB-F29C-74B94A69348C}"/>
              </a:ext>
            </a:extLst>
          </p:cNvPr>
          <p:cNvSpPr txBox="1"/>
          <p:nvPr/>
        </p:nvSpPr>
        <p:spPr>
          <a:xfrm>
            <a:off x="9374776" y="3148004"/>
            <a:ext cx="1875675" cy="830997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Area for Warm Piping Penetration – above 4.5 m access door. Specific location TBD</a:t>
            </a:r>
            <a:endParaRPr lang="en-GB" sz="1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2B21FF-08F7-C8A9-060E-48BF45EDCC10}"/>
              </a:ext>
            </a:extLst>
          </p:cNvPr>
          <p:cNvCxnSpPr/>
          <p:nvPr/>
        </p:nvCxnSpPr>
        <p:spPr>
          <a:xfrm flipH="1" flipV="1">
            <a:off x="8080310" y="3032449"/>
            <a:ext cx="1294466" cy="1155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0C7FDA-A1A9-9734-32D7-AA564B7C2548}"/>
              </a:ext>
            </a:extLst>
          </p:cNvPr>
          <p:cNvCxnSpPr>
            <a:cxnSpLocks/>
          </p:cNvCxnSpPr>
          <p:nvPr/>
        </p:nvCxnSpPr>
        <p:spPr>
          <a:xfrm flipH="1">
            <a:off x="8864346" y="3767774"/>
            <a:ext cx="548132" cy="3261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A2DBD3C-F626-3146-47F1-7B7886882A51}"/>
              </a:ext>
            </a:extLst>
          </p:cNvPr>
          <p:cNvSpPr/>
          <p:nvPr/>
        </p:nvSpPr>
        <p:spPr>
          <a:xfrm>
            <a:off x="7477760" y="3042636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A8206D-8018-A006-0CF0-EE5009783F4A}"/>
              </a:ext>
            </a:extLst>
          </p:cNvPr>
          <p:cNvSpPr/>
          <p:nvPr/>
        </p:nvSpPr>
        <p:spPr>
          <a:xfrm>
            <a:off x="7688528" y="3052673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C3848-3D3B-61C4-4ACC-8542A0FC41BE}"/>
              </a:ext>
            </a:extLst>
          </p:cNvPr>
          <p:cNvSpPr/>
          <p:nvPr/>
        </p:nvSpPr>
        <p:spPr>
          <a:xfrm>
            <a:off x="7477760" y="3311274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59A9DF-B03F-FEA6-8946-93A86C0B817B}"/>
              </a:ext>
            </a:extLst>
          </p:cNvPr>
          <p:cNvSpPr/>
          <p:nvPr/>
        </p:nvSpPr>
        <p:spPr>
          <a:xfrm>
            <a:off x="7688528" y="3320793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510C5D-54B2-79FA-0C50-936DAF76A9D6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SCK CEN/81506386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6495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FF702B-7D34-5C9B-8D70-A09FE2FB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3" y="1953495"/>
            <a:ext cx="10804844" cy="4130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1F5849-9AC0-C518-6DA9-68FDE4A87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3974" y="4307204"/>
            <a:ext cx="1203333" cy="2523748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Nuclear Facilities (ACC NF)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22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AUB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Side View – </a:t>
            </a:r>
            <a:r>
              <a:rPr lang="en-US" sz="2100" b="1" dirty="0">
                <a:solidFill>
                  <a:srgbClr val="034694"/>
                </a:solidFill>
                <a:latin typeface="Segoe UI"/>
              </a:rPr>
              <a:t>West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(</a:t>
            </a:r>
            <a:r>
              <a:rPr lang="en-US" sz="2100" b="1" dirty="0">
                <a:solidFill>
                  <a:srgbClr val="034694"/>
                </a:solidFill>
                <a:latin typeface="Segoe UI"/>
              </a:rPr>
              <a:t>towards QRB)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8E2D2E-1B9E-6247-0DEE-2196FF477EE5}"/>
              </a:ext>
            </a:extLst>
          </p:cNvPr>
          <p:cNvSpPr/>
          <p:nvPr/>
        </p:nvSpPr>
        <p:spPr>
          <a:xfrm>
            <a:off x="2123133" y="3627244"/>
            <a:ext cx="3972867" cy="643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6DA53-299D-84EB-F29C-74B94A69348C}"/>
              </a:ext>
            </a:extLst>
          </p:cNvPr>
          <p:cNvSpPr txBox="1"/>
          <p:nvPr/>
        </p:nvSpPr>
        <p:spPr>
          <a:xfrm>
            <a:off x="1084216" y="2206766"/>
            <a:ext cx="1875675" cy="830997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Area for Warm Piping Penetration – above 4.5 m access door. Specific location TBD </a:t>
            </a:r>
            <a:endParaRPr lang="en-GB" sz="1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2B21FF-08F7-C8A9-060E-48BF45EDCC10}"/>
              </a:ext>
            </a:extLst>
          </p:cNvPr>
          <p:cNvCxnSpPr>
            <a:cxnSpLocks/>
          </p:cNvCxnSpPr>
          <p:nvPr/>
        </p:nvCxnSpPr>
        <p:spPr>
          <a:xfrm>
            <a:off x="2914325" y="3037763"/>
            <a:ext cx="3008955" cy="6947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0C7FDA-A1A9-9734-32D7-AA564B7C254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084216" y="3032449"/>
            <a:ext cx="1038917" cy="9167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A2DBD3C-F626-3146-47F1-7B7886882A51}"/>
              </a:ext>
            </a:extLst>
          </p:cNvPr>
          <p:cNvSpPr/>
          <p:nvPr/>
        </p:nvSpPr>
        <p:spPr>
          <a:xfrm>
            <a:off x="2255520" y="3732505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A8206D-8018-A006-0CF0-EE5009783F4A}"/>
              </a:ext>
            </a:extLst>
          </p:cNvPr>
          <p:cNvSpPr/>
          <p:nvPr/>
        </p:nvSpPr>
        <p:spPr>
          <a:xfrm>
            <a:off x="2466288" y="3742542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C3848-3D3B-61C4-4ACC-8542A0FC41BE}"/>
              </a:ext>
            </a:extLst>
          </p:cNvPr>
          <p:cNvSpPr/>
          <p:nvPr/>
        </p:nvSpPr>
        <p:spPr>
          <a:xfrm>
            <a:off x="2255520" y="4001143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59A9DF-B03F-FEA6-8946-93A86C0B817B}"/>
              </a:ext>
            </a:extLst>
          </p:cNvPr>
          <p:cNvSpPr/>
          <p:nvPr/>
        </p:nvSpPr>
        <p:spPr>
          <a:xfrm>
            <a:off x="2466288" y="4010662"/>
            <a:ext cx="152400" cy="178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510C5D-54B2-79FA-0C50-936DAF76A9D6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SCK CEN/81505064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3468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F32422-32D7-FF0B-3BE5-0B284E64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74" y="4307204"/>
            <a:ext cx="1203333" cy="2523748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Separate Cryogenic Compressor Building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23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Cold Box room in AUB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70FF0-E1B2-17C9-F1A7-0D2921B76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39" y="1557927"/>
            <a:ext cx="9385047" cy="52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F32422-32D7-FF0B-3BE5-0B284E64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74" y="4307204"/>
            <a:ext cx="1203333" cy="2523748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Separate Cryogenic Compressor Building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24</a:t>
            </a:fld>
            <a:endParaRPr lang="en-B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Cold Box room in AUB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4496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hlinkClick r:id="rId4"/>
              </a:rPr>
              <a:t>SCK CEN/81503739</a:t>
            </a:r>
            <a:endParaRPr lang="en-GB" sz="1000" u="sng" dirty="0">
              <a:solidFill>
                <a:srgbClr val="0000FF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endParaRPr lang="en-GB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72A5FC-4C63-60AC-85C9-9D0BAD7B0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108" y="17933"/>
            <a:ext cx="2701383" cy="6858000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F915531-91B3-58CE-0D0B-FF2E130F3E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6762" y="1639084"/>
            <a:ext cx="6182945" cy="459781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Space for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Horisontal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Coldbox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Need to avoid structural beams ~5 m apart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Possible routing of warm piping via roof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Preferred horizontal penetration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Access Door to small (2.5 m) for QRB move-in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Removal of single panel (~5m vertical considered)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Preferred option is rooftop access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890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25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25</a:t>
            </a:fld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69B3F-264E-97B4-EE3F-6D729D42AD7C}"/>
              </a:ext>
            </a:extLst>
          </p:cNvPr>
          <p:cNvSpPr txBox="1"/>
          <p:nvPr/>
        </p:nvSpPr>
        <p:spPr>
          <a:xfrm>
            <a:off x="10903974" y="2464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CEN/81504370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9330-E8C9-36F1-682E-FD0734376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08" y="947916"/>
            <a:ext cx="10962640" cy="53511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AUB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Cros-section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407A4-733A-84FB-4A3D-0099597566E6}"/>
              </a:ext>
            </a:extLst>
          </p:cNvPr>
          <p:cNvSpPr txBox="1"/>
          <p:nvPr/>
        </p:nvSpPr>
        <p:spPr>
          <a:xfrm>
            <a:off x="291522" y="2052444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Note Sloping Roof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392D97-5F3E-32F5-E5A7-8398745F2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654" y="6014021"/>
            <a:ext cx="2648320" cy="781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AFFCB5-C160-9306-610B-DB995D6C2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75" y="4998720"/>
            <a:ext cx="856559" cy="1796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FDF40C-F78E-09DC-E298-1726AB5DC61B}"/>
              </a:ext>
            </a:extLst>
          </p:cNvPr>
          <p:cNvSpPr txBox="1"/>
          <p:nvPr/>
        </p:nvSpPr>
        <p:spPr>
          <a:xfrm>
            <a:off x="8476358" y="2631564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Structural Support Roof (~5m apart)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486890-2172-0EAB-B2BF-C421A740F18F}"/>
              </a:ext>
            </a:extLst>
          </p:cNvPr>
          <p:cNvCxnSpPr>
            <a:cxnSpLocks/>
          </p:cNvCxnSpPr>
          <p:nvPr/>
        </p:nvCxnSpPr>
        <p:spPr>
          <a:xfrm flipH="1">
            <a:off x="6454515" y="3093229"/>
            <a:ext cx="2021843" cy="8183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C2A600-0097-80FB-321B-ACA9B9AF3982}"/>
              </a:ext>
            </a:extLst>
          </p:cNvPr>
          <p:cNvCxnSpPr>
            <a:cxnSpLocks/>
          </p:cNvCxnSpPr>
          <p:nvPr/>
        </p:nvCxnSpPr>
        <p:spPr>
          <a:xfrm flipH="1">
            <a:off x="9926320" y="3103455"/>
            <a:ext cx="425713" cy="9097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68487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Nuclear Facilities (ACC NF)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71A35-FEBE-F1E1-3012-3D746BE83412}"/>
              </a:ext>
            </a:extLst>
          </p:cNvPr>
          <p:cNvSpPr txBox="1"/>
          <p:nvPr/>
        </p:nvSpPr>
        <p:spPr>
          <a:xfrm>
            <a:off x="8628307" y="5942935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QRB place between to maximize height</a:t>
            </a:r>
          </a:p>
        </p:txBody>
      </p:sp>
    </p:spTree>
    <p:extLst>
      <p:ext uri="{BB962C8B-B14F-4D97-AF65-F5344CB8AC3E}">
        <p14:creationId xmlns:p14="http://schemas.microsoft.com/office/powerpoint/2010/main" val="16150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7B1A36-D528-020F-7F81-0CD2CC22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28" y="764943"/>
            <a:ext cx="9735909" cy="583011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762" y="558962"/>
            <a:ext cx="10658475" cy="543672"/>
          </a:xfrm>
        </p:spPr>
        <p:txBody>
          <a:bodyPr/>
          <a:lstStyle/>
          <a:p>
            <a:r>
              <a:rPr lang="en-US" b="1" dirty="0" err="1">
                <a:solidFill>
                  <a:srgbClr val="7030A0"/>
                </a:solidFill>
              </a:rPr>
              <a:t>ColdBox</a:t>
            </a:r>
            <a:r>
              <a:rPr lang="en-US" b="1" dirty="0">
                <a:solidFill>
                  <a:srgbClr val="7030A0"/>
                </a:solidFill>
              </a:rPr>
              <a:t>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26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696978" y="1142429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AUB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Cros-Section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69B3F-264E-97B4-EE3F-6D729D42AD7C}"/>
              </a:ext>
            </a:extLst>
          </p:cNvPr>
          <p:cNvSpPr txBox="1"/>
          <p:nvPr/>
        </p:nvSpPr>
        <p:spPr>
          <a:xfrm>
            <a:off x="10903974" y="24646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CEN/81506075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0F035-60C2-D4C6-B7B8-FB85970734C2}"/>
              </a:ext>
            </a:extLst>
          </p:cNvPr>
          <p:cNvSpPr txBox="1"/>
          <p:nvPr/>
        </p:nvSpPr>
        <p:spPr>
          <a:xfrm>
            <a:off x="2368820" y="6032203"/>
            <a:ext cx="1875675" cy="246221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Coldbox</a:t>
            </a:r>
            <a:r>
              <a:rPr lang="en-US" sz="1000" dirty="0"/>
              <a:t> Room</a:t>
            </a:r>
            <a:endParaRPr lang="en-GB" sz="1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A9944A-96AE-161A-CA1D-34ED8934E58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612639" y="4185920"/>
            <a:ext cx="195959" cy="7287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152065-63E1-0DF2-2545-131482908D8B}"/>
              </a:ext>
            </a:extLst>
          </p:cNvPr>
          <p:cNvSpPr/>
          <p:nvPr/>
        </p:nvSpPr>
        <p:spPr>
          <a:xfrm rot="5400000">
            <a:off x="2372198" y="3475129"/>
            <a:ext cx="1868921" cy="261196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04B47-A3EA-EC54-57D3-7C4398EA9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4" y="5061540"/>
            <a:ext cx="856559" cy="1796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2AEA9A-4011-4A50-CC7E-2226EF70861B}"/>
              </a:ext>
            </a:extLst>
          </p:cNvPr>
          <p:cNvSpPr txBox="1"/>
          <p:nvPr/>
        </p:nvSpPr>
        <p:spPr>
          <a:xfrm>
            <a:off x="4808598" y="4683884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Structural Support Roof (~5m apart)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A8C07F-3B76-7922-944B-1083159C5C90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306657" y="4185920"/>
            <a:ext cx="1501941" cy="7287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097DF31-C801-3AF2-2159-B818CE8F2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116" y="6183113"/>
            <a:ext cx="1819529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1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F32422-32D7-FF0B-3BE5-0B284E64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74" y="4307204"/>
            <a:ext cx="1203333" cy="2523748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0" y="-3862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Separate Cryogenic Compressor Building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27</a:t>
            </a:fld>
            <a:endParaRPr lang="en-BE" dirty="0"/>
          </a:p>
        </p:txBody>
      </p:sp>
      <p:sp>
        <p:nvSpPr>
          <p:cNvPr id="5" name="Rectangle 4"/>
          <p:cNvSpPr/>
          <p:nvPr/>
        </p:nvSpPr>
        <p:spPr>
          <a:xfrm>
            <a:off x="-9434" y="451467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Cold Box room in AUB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ED210-F9DE-E633-F13A-70EE2F1AE73C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CEN/81504187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48EFD-4A20-AD73-4B0B-6F24E51F6A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69"/>
          <a:stretch/>
        </p:blipFill>
        <p:spPr>
          <a:xfrm>
            <a:off x="4052671" y="505050"/>
            <a:ext cx="5832001" cy="3143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CBC9C-1439-10C7-58E6-EFEEFE0D58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-1" r="2785" b="31305"/>
          <a:stretch/>
        </p:blipFill>
        <p:spPr>
          <a:xfrm>
            <a:off x="4053841" y="3587435"/>
            <a:ext cx="5832000" cy="298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BD9370-5042-CB64-8D89-49C3CDC29A18}"/>
              </a:ext>
            </a:extLst>
          </p:cNvPr>
          <p:cNvSpPr/>
          <p:nvPr/>
        </p:nvSpPr>
        <p:spPr>
          <a:xfrm>
            <a:off x="8514080" y="1357054"/>
            <a:ext cx="965200" cy="207194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BDA0D-F8FD-D381-4845-9994815479D0}"/>
              </a:ext>
            </a:extLst>
          </p:cNvPr>
          <p:cNvSpPr/>
          <p:nvPr/>
        </p:nvSpPr>
        <p:spPr>
          <a:xfrm>
            <a:off x="8497833" y="4464973"/>
            <a:ext cx="965200" cy="185625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927E4-E57B-8675-35D7-FF615FC80D20}"/>
              </a:ext>
            </a:extLst>
          </p:cNvPr>
          <p:cNvSpPr txBox="1"/>
          <p:nvPr/>
        </p:nvSpPr>
        <p:spPr>
          <a:xfrm>
            <a:off x="837045" y="1977528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Ground Floor – </a:t>
            </a:r>
            <a:r>
              <a:rPr lang="en-US" sz="1200" b="1" dirty="0" err="1"/>
              <a:t>Coldbox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6C183-AFEE-3324-9837-D067B2D732AC}"/>
              </a:ext>
            </a:extLst>
          </p:cNvPr>
          <p:cNvSpPr txBox="1"/>
          <p:nvPr/>
        </p:nvSpPr>
        <p:spPr>
          <a:xfrm>
            <a:off x="800086" y="5393101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Roof - </a:t>
            </a:r>
            <a:r>
              <a:rPr lang="en-US" sz="1200" b="1" dirty="0" err="1"/>
              <a:t>Coldbox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472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F32422-32D7-FF0B-3BE5-0B284E64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74" y="4307204"/>
            <a:ext cx="1203333" cy="2523748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0" y="-38622"/>
            <a:ext cx="10658475" cy="5436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WARM PIPE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28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48EFD-4A20-AD73-4B0B-6F24E51F6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69"/>
          <a:stretch/>
        </p:blipFill>
        <p:spPr>
          <a:xfrm>
            <a:off x="4052671" y="505050"/>
            <a:ext cx="5832001" cy="3143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CBC9C-1439-10C7-58E6-EFEEFE0D58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-1" r="2785" b="31305"/>
          <a:stretch/>
        </p:blipFill>
        <p:spPr>
          <a:xfrm>
            <a:off x="4053841" y="3587435"/>
            <a:ext cx="5832000" cy="298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BD9370-5042-CB64-8D89-49C3CDC29A18}"/>
              </a:ext>
            </a:extLst>
          </p:cNvPr>
          <p:cNvSpPr/>
          <p:nvPr/>
        </p:nvSpPr>
        <p:spPr>
          <a:xfrm>
            <a:off x="8514080" y="1357054"/>
            <a:ext cx="965200" cy="207194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BDA0D-F8FD-D381-4845-9994815479D0}"/>
              </a:ext>
            </a:extLst>
          </p:cNvPr>
          <p:cNvSpPr/>
          <p:nvPr/>
        </p:nvSpPr>
        <p:spPr>
          <a:xfrm>
            <a:off x="8497833" y="4464973"/>
            <a:ext cx="965200" cy="185625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927E4-E57B-8675-35D7-FF615FC80D20}"/>
              </a:ext>
            </a:extLst>
          </p:cNvPr>
          <p:cNvSpPr txBox="1"/>
          <p:nvPr/>
        </p:nvSpPr>
        <p:spPr>
          <a:xfrm>
            <a:off x="762086" y="1478900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Through AUB routing (2 wall penetrations)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6C183-AFEE-3324-9837-D067B2D732AC}"/>
              </a:ext>
            </a:extLst>
          </p:cNvPr>
          <p:cNvSpPr txBox="1"/>
          <p:nvPr/>
        </p:nvSpPr>
        <p:spPr>
          <a:xfrm>
            <a:off x="800086" y="5393101"/>
            <a:ext cx="1875675" cy="830997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Via Roof (vertical penetration)</a:t>
            </a:r>
          </a:p>
          <a:p>
            <a:pPr algn="ctr"/>
            <a:r>
              <a:rPr lang="en-US" sz="1200" b="1" dirty="0"/>
              <a:t> – more bends, avoid ACC NF SSC</a:t>
            </a:r>
            <a:endParaRPr lang="en-GB" sz="1000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B8580548-50DD-7F0B-0254-0B3A4536F924}"/>
              </a:ext>
            </a:extLst>
          </p:cNvPr>
          <p:cNvSpPr/>
          <p:nvPr/>
        </p:nvSpPr>
        <p:spPr>
          <a:xfrm rot="16200000">
            <a:off x="6376348" y="-966819"/>
            <a:ext cx="213360" cy="51048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04FDE4C-8394-86FD-9A9C-F6E9B2114C66}"/>
              </a:ext>
            </a:extLst>
          </p:cNvPr>
          <p:cNvSpPr/>
          <p:nvPr/>
        </p:nvSpPr>
        <p:spPr>
          <a:xfrm rot="16200000">
            <a:off x="6321353" y="2266114"/>
            <a:ext cx="213360" cy="51048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9434" y="451467"/>
            <a:ext cx="11515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100" b="1" dirty="0">
                <a:solidFill>
                  <a:srgbClr val="034694"/>
                </a:solidFill>
                <a:latin typeface="Segoe UI"/>
              </a:rPr>
              <a:t>Cold Box room in AUB towards CCB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03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A498DF-4981-4AD5-83C1-57C85706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3" y="3429000"/>
            <a:ext cx="11239254" cy="3296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B9F5B-FFB8-F8AA-5A18-7718CC1CD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778417"/>
            <a:ext cx="10903974" cy="3309126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D97A3A9D-1D8A-1777-1501-5F287E8CAC15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Master Plan – MINERVA (buildings)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7ACAC-347A-725A-EAFB-A06C33632374}"/>
              </a:ext>
            </a:extLst>
          </p:cNvPr>
          <p:cNvSpPr txBox="1"/>
          <p:nvPr/>
        </p:nvSpPr>
        <p:spPr>
          <a:xfrm>
            <a:off x="4867772" y="2394287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Equipment – Move from South Side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04350-5442-4029-8F41-DCD5EEACB45D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CEN/81504188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3735A3-6D4A-1F19-8F66-A1683D720A20}"/>
              </a:ext>
            </a:extLst>
          </p:cNvPr>
          <p:cNvSpPr/>
          <p:nvPr/>
        </p:nvSpPr>
        <p:spPr>
          <a:xfrm rot="5400000">
            <a:off x="1457675" y="2066320"/>
            <a:ext cx="1250249" cy="111760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19ABA-87AD-6EA6-B440-9320AD728793}"/>
              </a:ext>
            </a:extLst>
          </p:cNvPr>
          <p:cNvSpPr txBox="1"/>
          <p:nvPr/>
        </p:nvSpPr>
        <p:spPr>
          <a:xfrm>
            <a:off x="9216252" y="1444849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North View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050CF-1D9E-1935-8A8D-23FAB7619921}"/>
              </a:ext>
            </a:extLst>
          </p:cNvPr>
          <p:cNvSpPr txBox="1"/>
          <p:nvPr/>
        </p:nvSpPr>
        <p:spPr>
          <a:xfrm>
            <a:off x="9216251" y="4233931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South View</a:t>
            </a:r>
            <a:endParaRPr lang="en-GB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529A9-300E-672B-7548-F3978330EC75}"/>
              </a:ext>
            </a:extLst>
          </p:cNvPr>
          <p:cNvSpPr txBox="1"/>
          <p:nvPr/>
        </p:nvSpPr>
        <p:spPr>
          <a:xfrm>
            <a:off x="1144961" y="3429000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Cold Box Room</a:t>
            </a:r>
            <a:endParaRPr lang="en-GB" sz="1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503BCD-A740-F54C-AF6A-5A3F4C603E19}"/>
              </a:ext>
            </a:extLst>
          </p:cNvPr>
          <p:cNvSpPr/>
          <p:nvPr/>
        </p:nvSpPr>
        <p:spPr>
          <a:xfrm rot="5400000">
            <a:off x="8656242" y="4917524"/>
            <a:ext cx="1483520" cy="111760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C9FC32-B0AF-C372-42EB-C9D50CA44995}"/>
              </a:ext>
            </a:extLst>
          </p:cNvPr>
          <p:cNvSpPr/>
          <p:nvPr/>
        </p:nvSpPr>
        <p:spPr>
          <a:xfrm>
            <a:off x="8970973" y="5334396"/>
            <a:ext cx="701347" cy="460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6DCD87-3C4C-6820-843A-9F39756B2BF2}"/>
              </a:ext>
            </a:extLst>
          </p:cNvPr>
          <p:cNvSpPr txBox="1"/>
          <p:nvPr/>
        </p:nvSpPr>
        <p:spPr>
          <a:xfrm>
            <a:off x="6432929" y="5426045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From LTU via RF Gallery</a:t>
            </a:r>
            <a:endParaRPr lang="en-GB" sz="1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A21551-024C-F257-B2C0-7160B9C1E018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308604" y="5557520"/>
            <a:ext cx="1048756" cy="70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E7E145E-6B57-E0DE-E050-0A8D7733E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8" y="5307200"/>
            <a:ext cx="713564" cy="14965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171086-191E-FB04-F6B4-E36FEEDCA8B0}"/>
              </a:ext>
            </a:extLst>
          </p:cNvPr>
          <p:cNvSpPr txBox="1"/>
          <p:nvPr/>
        </p:nvSpPr>
        <p:spPr>
          <a:xfrm>
            <a:off x="8419522" y="6334958"/>
            <a:ext cx="1875675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Cold Box Room</a:t>
            </a:r>
            <a:endParaRPr lang="en-GB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12F9E7-B2F6-42B3-7E9B-B27314750952}"/>
              </a:ext>
            </a:extLst>
          </p:cNvPr>
          <p:cNvSpPr txBox="1"/>
          <p:nvPr/>
        </p:nvSpPr>
        <p:spPr>
          <a:xfrm>
            <a:off x="10903974" y="342215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SCK CEN/81506074</a:t>
            </a:r>
            <a:endParaRPr lang="en-GB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C2E3B-E90F-F61F-C4F9-C56772A83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29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50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1. Masterplan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Architecture Requirements</a:t>
            </a:r>
            <a:endParaRPr lang="en-GB" sz="32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30</a:t>
            </a:fld>
            <a:endParaRPr lang="en-BE" dirty="0"/>
          </a:p>
        </p:txBody>
      </p:sp>
      <p:sp>
        <p:nvSpPr>
          <p:cNvPr id="17" name="Rectangle 16"/>
          <p:cNvSpPr/>
          <p:nvPr/>
        </p:nvSpPr>
        <p:spPr>
          <a:xfrm>
            <a:off x="434187" y="1445999"/>
            <a:ext cx="1057794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Fixed dimensions of CCB (WCS) and AUB (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Coldbox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Room)</a:t>
            </a:r>
          </a:p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Coldbox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move-in via roof – BA coordination during installation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Routing of internal (scope of  piping (AUB to CCB))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Penetrations and ‘routing path’ for QPLANT Contractor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Avoid ACC NF equipment and allow welding (15cm clearance for orbital welding) </a:t>
            </a:r>
          </a:p>
          <a:p>
            <a:pPr lvl="2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Avoidance of oil spill and release to environment – CCB confinement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Additional </a:t>
            </a:r>
            <a:r>
              <a:rPr lang="en-GB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noise mitigation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– BA responsibility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Routing of QLR (from LTU to QRB)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Routing of additional warm piping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Same as main cryogenic distribution (LTU to QRB)</a:t>
            </a:r>
          </a:p>
          <a:p>
            <a:pPr marL="0" lvl="2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0">
            <a:extLst>
              <a:ext uri="{FF2B5EF4-FFF2-40B4-BE49-F238E27FC236}">
                <a16:creationId xmlns:a16="http://schemas.microsoft.com/office/drawing/2014/main" id="{9341B317-C0E8-1ECC-C169-837890A39171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Master Plan – MINERVA (buildings)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6499C0-A167-9FBE-E9B6-0F97623D9107}"/>
              </a:ext>
            </a:extLst>
          </p:cNvPr>
          <p:cNvGrpSpPr/>
          <p:nvPr/>
        </p:nvGrpSpPr>
        <p:grpSpPr>
          <a:xfrm>
            <a:off x="373626" y="1282940"/>
            <a:ext cx="11572568" cy="4994869"/>
            <a:chOff x="1542414" y="1819050"/>
            <a:chExt cx="9107171" cy="32198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7AA977-6FF3-3D75-4792-61415B014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414" y="1819050"/>
              <a:ext cx="9107171" cy="321989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43F8C9-5BAF-1783-5B56-34E9B2A73B2A}"/>
                </a:ext>
              </a:extLst>
            </p:cNvPr>
            <p:cNvSpPr/>
            <p:nvPr/>
          </p:nvSpPr>
          <p:spPr>
            <a:xfrm>
              <a:off x="1542414" y="4011561"/>
              <a:ext cx="1849715" cy="1027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18DEAA-3422-A14C-35C8-4E415C86B69E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CEN/83474410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59296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0">
            <a:extLst>
              <a:ext uri="{FF2B5EF4-FFF2-40B4-BE49-F238E27FC236}">
                <a16:creationId xmlns:a16="http://schemas.microsoft.com/office/drawing/2014/main" id="{9341B317-C0E8-1ECC-C169-837890A39171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Master Plan – MINERVA (buildings)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6499C0-A167-9FBE-E9B6-0F97623D9107}"/>
              </a:ext>
            </a:extLst>
          </p:cNvPr>
          <p:cNvGrpSpPr/>
          <p:nvPr/>
        </p:nvGrpSpPr>
        <p:grpSpPr>
          <a:xfrm>
            <a:off x="373626" y="1282940"/>
            <a:ext cx="11572568" cy="4994869"/>
            <a:chOff x="1542414" y="1819050"/>
            <a:chExt cx="9107171" cy="32198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7AA977-6FF3-3D75-4792-61415B014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414" y="1819050"/>
              <a:ext cx="9107171" cy="321989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43F8C9-5BAF-1783-5B56-34E9B2A73B2A}"/>
                </a:ext>
              </a:extLst>
            </p:cNvPr>
            <p:cNvSpPr/>
            <p:nvPr/>
          </p:nvSpPr>
          <p:spPr>
            <a:xfrm>
              <a:off x="1542414" y="4011561"/>
              <a:ext cx="1849715" cy="1027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5D95ADC-1F9C-AABC-ADF8-FD61BB135320}"/>
              </a:ext>
            </a:extLst>
          </p:cNvPr>
          <p:cNvSpPr txBox="1"/>
          <p:nvPr/>
        </p:nvSpPr>
        <p:spPr>
          <a:xfrm>
            <a:off x="4366785" y="5884553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AUB</a:t>
            </a:r>
            <a:endParaRPr lang="en-GB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47347-4019-22D4-D717-1B2DAEA7CA43}"/>
              </a:ext>
            </a:extLst>
          </p:cNvPr>
          <p:cNvSpPr txBox="1"/>
          <p:nvPr/>
        </p:nvSpPr>
        <p:spPr>
          <a:xfrm>
            <a:off x="7746648" y="6146980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CCB + Outside</a:t>
            </a:r>
            <a:endParaRPr lang="en-GB" sz="1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3EA169-B6AA-F65B-54B8-CC939147DBC5}"/>
              </a:ext>
            </a:extLst>
          </p:cNvPr>
          <p:cNvCxnSpPr>
            <a:cxnSpLocks/>
          </p:cNvCxnSpPr>
          <p:nvPr/>
        </p:nvCxnSpPr>
        <p:spPr>
          <a:xfrm flipV="1">
            <a:off x="5161935" y="4630994"/>
            <a:ext cx="1661652" cy="12535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CFC08C-D4A6-B306-3155-BEB1C7F40E16}"/>
              </a:ext>
            </a:extLst>
          </p:cNvPr>
          <p:cNvCxnSpPr>
            <a:cxnSpLocks/>
          </p:cNvCxnSpPr>
          <p:nvPr/>
        </p:nvCxnSpPr>
        <p:spPr>
          <a:xfrm flipV="1">
            <a:off x="8414031" y="5144537"/>
            <a:ext cx="1093763" cy="982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E4891C-14AD-E8E9-31DA-7F2983642A36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CEN/83474410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1A22E9-A744-63E3-C730-34C8F9F83B7C}"/>
              </a:ext>
            </a:extLst>
          </p:cNvPr>
          <p:cNvSpPr/>
          <p:nvPr/>
        </p:nvSpPr>
        <p:spPr>
          <a:xfrm rot="769737">
            <a:off x="8774308" y="4585447"/>
            <a:ext cx="2628917" cy="114907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3BBFE42-27A8-4037-B035-4E1BB5B56213}"/>
              </a:ext>
            </a:extLst>
          </p:cNvPr>
          <p:cNvSpPr/>
          <p:nvPr/>
        </p:nvSpPr>
        <p:spPr>
          <a:xfrm rot="562236">
            <a:off x="2490809" y="3635990"/>
            <a:ext cx="5381217" cy="114907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9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6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E85EE-0485-7575-FA64-E4AFDD8B4434}"/>
              </a:ext>
            </a:extLst>
          </p:cNvPr>
          <p:cNvGrpSpPr/>
          <p:nvPr/>
        </p:nvGrpSpPr>
        <p:grpSpPr>
          <a:xfrm>
            <a:off x="132576" y="1102634"/>
            <a:ext cx="5401429" cy="5391902"/>
            <a:chOff x="2782307" y="1038479"/>
            <a:chExt cx="5401429" cy="5391902"/>
          </a:xfrm>
        </p:grpSpPr>
        <p:sp>
          <p:nvSpPr>
            <p:cNvPr id="19" name="TextBox 18"/>
            <p:cNvSpPr txBox="1"/>
            <p:nvPr/>
          </p:nvSpPr>
          <p:spPr>
            <a:xfrm>
              <a:off x="2834874" y="1885910"/>
              <a:ext cx="1546347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  <a:effectLst/>
                  <a:latin typeface="Arial Black" panose="020B0A04020102020204" pitchFamily="34" charset="0"/>
                </a:rPr>
                <a:t>MYRRHA</a:t>
              </a:r>
            </a:p>
            <a:p>
              <a:pPr algn="ctr"/>
              <a:r>
                <a:rPr lang="en-GB" sz="1600" b="1" dirty="0">
                  <a:solidFill>
                    <a:srgbClr val="FF0000"/>
                  </a:solidFill>
                  <a:effectLst/>
                  <a:latin typeface="Arial Black" panose="020B0A04020102020204" pitchFamily="34" charset="0"/>
                </a:rPr>
                <a:t>Reactor</a:t>
              </a:r>
              <a:endParaRPr lang="en-US" sz="1600" b="1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57991" y="4937164"/>
              <a:ext cx="1612926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  <a:effectLst/>
                  <a:latin typeface="Arial Black" panose="020B0A04020102020204" pitchFamily="34" charset="0"/>
                </a:rPr>
                <a:t>Phase 1</a:t>
              </a:r>
              <a:endParaRPr lang="en-US" sz="1600" b="1" dirty="0" err="1">
                <a:solidFill>
                  <a:srgbClr val="FFFF00"/>
                </a:solidFill>
                <a:effectLst/>
                <a:latin typeface="Arial Black" panose="020B0A040201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A3FF4F-6A3D-DFC6-AA9D-9B684F9B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2307" y="1038479"/>
              <a:ext cx="5401429" cy="539190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0EEDC-168D-6F1F-523E-BEE850FDC752}"/>
                </a:ext>
              </a:extLst>
            </p:cNvPr>
            <p:cNvSpPr/>
            <p:nvPr/>
          </p:nvSpPr>
          <p:spPr>
            <a:xfrm>
              <a:off x="4940724" y="1038687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074759-34E2-0236-5AD5-2247CD6EC8A7}"/>
                </a:ext>
              </a:extLst>
            </p:cNvPr>
            <p:cNvSpPr/>
            <p:nvPr/>
          </p:nvSpPr>
          <p:spPr>
            <a:xfrm>
              <a:off x="3231870" y="4996206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943A2E-66DA-7557-9A34-445640D7C526}"/>
                </a:ext>
              </a:extLst>
            </p:cNvPr>
            <p:cNvSpPr/>
            <p:nvPr/>
          </p:nvSpPr>
          <p:spPr>
            <a:xfrm>
              <a:off x="6933559" y="1109705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4B9931-5D4D-CB72-5B07-DC17BCD694AB}"/>
                </a:ext>
              </a:extLst>
            </p:cNvPr>
            <p:cNvSpPr/>
            <p:nvPr/>
          </p:nvSpPr>
          <p:spPr>
            <a:xfrm>
              <a:off x="2782307" y="1187390"/>
              <a:ext cx="956069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736CB4A-CD09-868D-BAF4-0D2E5DB3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421" y="973447"/>
            <a:ext cx="6258798" cy="55062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0">
            <a:extLst>
              <a:ext uri="{FF2B5EF4-FFF2-40B4-BE49-F238E27FC236}">
                <a16:creationId xmlns:a16="http://schemas.microsoft.com/office/drawing/2014/main" id="{9341B317-C0E8-1ECC-C169-837890A39171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Master Plan – MINERVA (buildings)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C0366F-D6EE-9AF8-B48F-FC8FD74E00CF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CEN/83474410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855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E85EE-0485-7575-FA64-E4AFDD8B4434}"/>
              </a:ext>
            </a:extLst>
          </p:cNvPr>
          <p:cNvGrpSpPr/>
          <p:nvPr/>
        </p:nvGrpSpPr>
        <p:grpSpPr>
          <a:xfrm>
            <a:off x="132576" y="1102634"/>
            <a:ext cx="5401429" cy="5391902"/>
            <a:chOff x="2782307" y="1038479"/>
            <a:chExt cx="5401429" cy="5391902"/>
          </a:xfrm>
        </p:grpSpPr>
        <p:sp>
          <p:nvSpPr>
            <p:cNvPr id="19" name="TextBox 18"/>
            <p:cNvSpPr txBox="1"/>
            <p:nvPr/>
          </p:nvSpPr>
          <p:spPr>
            <a:xfrm>
              <a:off x="2834874" y="1885910"/>
              <a:ext cx="1546347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  <a:effectLst/>
                  <a:latin typeface="Arial Black" panose="020B0A04020102020204" pitchFamily="34" charset="0"/>
                </a:rPr>
                <a:t>MYRRHA</a:t>
              </a:r>
            </a:p>
            <a:p>
              <a:pPr algn="ctr"/>
              <a:r>
                <a:rPr lang="en-GB" sz="1600" b="1" dirty="0">
                  <a:solidFill>
                    <a:srgbClr val="FF0000"/>
                  </a:solidFill>
                  <a:effectLst/>
                  <a:latin typeface="Arial Black" panose="020B0A04020102020204" pitchFamily="34" charset="0"/>
                </a:rPr>
                <a:t>Reactor</a:t>
              </a:r>
              <a:endParaRPr lang="en-US" sz="1600" b="1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57991" y="4937164"/>
              <a:ext cx="1612926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  <a:effectLst/>
                  <a:latin typeface="Arial Black" panose="020B0A04020102020204" pitchFamily="34" charset="0"/>
                </a:rPr>
                <a:t>Phase 1</a:t>
              </a:r>
              <a:endParaRPr lang="en-US" sz="1600" b="1" dirty="0" err="1">
                <a:solidFill>
                  <a:srgbClr val="FFFF00"/>
                </a:solidFill>
                <a:effectLst/>
                <a:latin typeface="Arial Black" panose="020B0A040201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A3FF4F-6A3D-DFC6-AA9D-9B684F9B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2307" y="1038479"/>
              <a:ext cx="5401429" cy="539190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0EEDC-168D-6F1F-523E-BEE850FDC752}"/>
                </a:ext>
              </a:extLst>
            </p:cNvPr>
            <p:cNvSpPr/>
            <p:nvPr/>
          </p:nvSpPr>
          <p:spPr>
            <a:xfrm>
              <a:off x="4940724" y="1038687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074759-34E2-0236-5AD5-2247CD6EC8A7}"/>
                </a:ext>
              </a:extLst>
            </p:cNvPr>
            <p:cNvSpPr/>
            <p:nvPr/>
          </p:nvSpPr>
          <p:spPr>
            <a:xfrm>
              <a:off x="3231870" y="4996206"/>
              <a:ext cx="1548853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943A2E-66DA-7557-9A34-445640D7C526}"/>
                </a:ext>
              </a:extLst>
            </p:cNvPr>
            <p:cNvSpPr/>
            <p:nvPr/>
          </p:nvSpPr>
          <p:spPr>
            <a:xfrm>
              <a:off x="6933559" y="1109705"/>
              <a:ext cx="1250177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4B9931-5D4D-CB72-5B07-DC17BCD694AB}"/>
                </a:ext>
              </a:extLst>
            </p:cNvPr>
            <p:cNvSpPr/>
            <p:nvPr/>
          </p:nvSpPr>
          <p:spPr>
            <a:xfrm>
              <a:off x="2782307" y="1187390"/>
              <a:ext cx="956069" cy="4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736CB4A-CD09-868D-BAF4-0D2E5DB3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60" y="985442"/>
            <a:ext cx="6258798" cy="55062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0">
            <a:extLst>
              <a:ext uri="{FF2B5EF4-FFF2-40B4-BE49-F238E27FC236}">
                <a16:creationId xmlns:a16="http://schemas.microsoft.com/office/drawing/2014/main" id="{9341B317-C0E8-1ECC-C169-837890A39171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Master Plan – MINERVA (buildings)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2D2E2-A7E8-52ED-F4EC-8C394CA26EC2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SCK CEN/83474410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CED46-2ABF-5DEB-2983-6DE31BC6C912}"/>
              </a:ext>
            </a:extLst>
          </p:cNvPr>
          <p:cNvSpPr txBox="1"/>
          <p:nvPr/>
        </p:nvSpPr>
        <p:spPr>
          <a:xfrm>
            <a:off x="4908916" y="3318147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Coldbox Room</a:t>
            </a:r>
            <a:endParaRPr lang="en-GB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DB3EF-E8BE-0F14-FC3B-3A4C74A11815}"/>
              </a:ext>
            </a:extLst>
          </p:cNvPr>
          <p:cNvSpPr txBox="1"/>
          <p:nvPr/>
        </p:nvSpPr>
        <p:spPr>
          <a:xfrm>
            <a:off x="4908916" y="1625492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CCB + Outside</a:t>
            </a:r>
            <a:endParaRPr lang="en-GB" sz="12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3DB363-CD5C-9031-9D54-4F4B2D38A201}"/>
              </a:ext>
            </a:extLst>
          </p:cNvPr>
          <p:cNvSpPr/>
          <p:nvPr/>
        </p:nvSpPr>
        <p:spPr>
          <a:xfrm rot="2881555">
            <a:off x="7749748" y="1719344"/>
            <a:ext cx="746970" cy="45555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672A5E-664E-D3BB-C232-B1DF1577A4D2}"/>
              </a:ext>
            </a:extLst>
          </p:cNvPr>
          <p:cNvSpPr/>
          <p:nvPr/>
        </p:nvSpPr>
        <p:spPr>
          <a:xfrm rot="3232960">
            <a:off x="8896361" y="2586548"/>
            <a:ext cx="244741" cy="521048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315DB3D-C1D5-95CA-6E7C-D44BF5B3189A}"/>
              </a:ext>
            </a:extLst>
          </p:cNvPr>
          <p:cNvSpPr/>
          <p:nvPr/>
        </p:nvSpPr>
        <p:spPr>
          <a:xfrm rot="2881555">
            <a:off x="1581083" y="1763830"/>
            <a:ext cx="746970" cy="455551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020229-BA81-0DC0-741E-76772CCFE57E}"/>
              </a:ext>
            </a:extLst>
          </p:cNvPr>
          <p:cNvSpPr/>
          <p:nvPr/>
        </p:nvSpPr>
        <p:spPr>
          <a:xfrm rot="3232960">
            <a:off x="2710920" y="2586548"/>
            <a:ext cx="244741" cy="521048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7DE3DE-9927-0CE1-6A39-5EE2AD5DCF7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436622" y="1763992"/>
            <a:ext cx="1163713" cy="1384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B62263-D438-7B01-9989-6D995445C72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77729" y="1763992"/>
            <a:ext cx="2431187" cy="1384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94ACA7-E059-ACB4-65E4-61BA10A0606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115875" y="2694039"/>
            <a:ext cx="1793041" cy="7626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0C87E2-4E20-F76C-8731-727025ABD0D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436622" y="2979174"/>
            <a:ext cx="2212644" cy="4774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AEA9B7-E360-3E6E-363C-15BFA53F0825}"/>
              </a:ext>
            </a:extLst>
          </p:cNvPr>
          <p:cNvSpPr txBox="1"/>
          <p:nvPr/>
        </p:nvSpPr>
        <p:spPr>
          <a:xfrm>
            <a:off x="8340046" y="1063624"/>
            <a:ext cx="618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Level 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6695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0">
            <a:extLst>
              <a:ext uri="{FF2B5EF4-FFF2-40B4-BE49-F238E27FC236}">
                <a16:creationId xmlns:a16="http://schemas.microsoft.com/office/drawing/2014/main" id="{9341B317-C0E8-1ECC-C169-837890A39171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Master Plan – MINERVA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DEAA-3422-A14C-35C8-4E415C86B69E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SCK CEN/84582975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AD17CF-4998-3D5C-60C6-98D9A4F79305}"/>
              </a:ext>
            </a:extLst>
          </p:cNvPr>
          <p:cNvSpPr/>
          <p:nvPr/>
        </p:nvSpPr>
        <p:spPr>
          <a:xfrm>
            <a:off x="151059" y="1199807"/>
            <a:ext cx="7874000" cy="5476078"/>
          </a:xfrm>
          <a:prstGeom prst="rect">
            <a:avLst/>
          </a:prstGeom>
          <a:blipFill>
            <a:blip r:embed="rId3"/>
            <a:stretch>
              <a:fillRect l="-24787" t="-45316" r="-23200" b="-4870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F8B5B-1EF2-C131-D26A-4BA09999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035" y="1234370"/>
            <a:ext cx="3666021" cy="54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7006EC-8456-2785-2F66-EEAF9714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491" y="1436732"/>
            <a:ext cx="5297815" cy="248072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83270" y="1282940"/>
            <a:ext cx="5394325" cy="481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6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ctr">
              <a:buNone/>
            </a:pP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D52C3E-DC4D-0A04-CEDA-779F2830C538}"/>
              </a:ext>
            </a:extLst>
          </p:cNvPr>
          <p:cNvSpPr/>
          <p:nvPr/>
        </p:nvSpPr>
        <p:spPr>
          <a:xfrm>
            <a:off x="6679491" y="6010295"/>
            <a:ext cx="1250177" cy="45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84311-A5C1-2BE1-0FA4-7B931CCF7876}"/>
              </a:ext>
            </a:extLst>
          </p:cNvPr>
          <p:cNvSpPr/>
          <p:nvPr/>
        </p:nvSpPr>
        <p:spPr>
          <a:xfrm>
            <a:off x="8649266" y="5884553"/>
            <a:ext cx="1250177" cy="62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0">
            <a:extLst>
              <a:ext uri="{FF2B5EF4-FFF2-40B4-BE49-F238E27FC236}">
                <a16:creationId xmlns:a16="http://schemas.microsoft.com/office/drawing/2014/main" id="{9341B317-C0E8-1ECC-C169-837890A39171}"/>
              </a:ext>
            </a:extLst>
          </p:cNvPr>
          <p:cNvSpPr txBox="1">
            <a:spLocks/>
          </p:cNvSpPr>
          <p:nvPr/>
        </p:nvSpPr>
        <p:spPr>
          <a:xfrm>
            <a:off x="766762" y="558962"/>
            <a:ext cx="10658475" cy="5436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Master Plan – MINERVA (buildings)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DEAA-3422-A14C-35C8-4E415C86B69E}"/>
              </a:ext>
            </a:extLst>
          </p:cNvPr>
          <p:cNvSpPr txBox="1"/>
          <p:nvPr/>
        </p:nvSpPr>
        <p:spPr>
          <a:xfrm>
            <a:off x="10903974" y="0"/>
            <a:ext cx="1288026" cy="55399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GB" sz="1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SCK CEN/81790617</a:t>
            </a:r>
            <a:endParaRPr lang="en-US" sz="1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AD17CF-4998-3D5C-60C6-98D9A4F79305}"/>
              </a:ext>
            </a:extLst>
          </p:cNvPr>
          <p:cNvSpPr>
            <a:spLocks noChangeAspect="1"/>
          </p:cNvSpPr>
          <p:nvPr/>
        </p:nvSpPr>
        <p:spPr>
          <a:xfrm>
            <a:off x="317516" y="2210671"/>
            <a:ext cx="6247059" cy="4344600"/>
          </a:xfrm>
          <a:prstGeom prst="rect">
            <a:avLst/>
          </a:prstGeom>
          <a:blipFill>
            <a:blip r:embed="rId4"/>
            <a:stretch>
              <a:fillRect l="-24787" t="-45316" r="-23200" b="-4870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C50305BB-E42C-A52C-286E-B8A59C6260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3770554"/>
                  </p:ext>
                </p:extLst>
              </p:nvPr>
            </p:nvGraphicFramePr>
            <p:xfrm rot="5400000">
              <a:off x="4113725" y="1186480"/>
              <a:ext cx="439839" cy="940344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439839" cy="9403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02605" ay="-3590588" az="-25733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76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ark Gray Capsule">
                <a:extLst>
                  <a:ext uri="{FF2B5EF4-FFF2-40B4-BE49-F238E27FC236}">
                    <a16:creationId xmlns:a16="http://schemas.microsoft.com/office/drawing/2014/main" id="{C50305BB-E42C-A52C-286E-B8A59C626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4113725" y="1186480"/>
                <a:ext cx="439839" cy="940344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Dark Gray Capsule">
                <a:extLst>
                  <a:ext uri="{FF2B5EF4-FFF2-40B4-BE49-F238E27FC236}">
                    <a16:creationId xmlns:a16="http://schemas.microsoft.com/office/drawing/2014/main" id="{B31B4BA9-FB88-08FD-A23B-92832106A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6452321"/>
                  </p:ext>
                </p:extLst>
              </p:nvPr>
            </p:nvGraphicFramePr>
            <p:xfrm rot="10800000">
              <a:off x="2700585" y="1186480"/>
              <a:ext cx="439838" cy="940345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439838" cy="94034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02605" ay="-3590588" az="-25733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76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Dark Gray Capsule">
                <a:extLst>
                  <a:ext uri="{FF2B5EF4-FFF2-40B4-BE49-F238E27FC236}">
                    <a16:creationId xmlns:a16="http://schemas.microsoft.com/office/drawing/2014/main" id="{B31B4BA9-FB88-08FD-A23B-9283210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2700585" y="1186480"/>
                <a:ext cx="439838" cy="940345"/>
              </a:xfrm>
              <a:prstGeom prst="rect">
                <a:avLst/>
              </a:prstGeom>
              <a:solidFill>
                <a:schemeClr val="bg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Dark Gray Capsule">
                <a:extLst>
                  <a:ext uri="{FF2B5EF4-FFF2-40B4-BE49-F238E27FC236}">
                    <a16:creationId xmlns:a16="http://schemas.microsoft.com/office/drawing/2014/main" id="{A4BD9B2E-D269-59A4-3160-E2A0C8C8D2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8449721"/>
                  </p:ext>
                </p:extLst>
              </p:nvPr>
            </p:nvGraphicFramePr>
            <p:xfrm rot="10800000">
              <a:off x="3241190" y="2620204"/>
              <a:ext cx="399709" cy="754850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399709" cy="75485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50155" ay="4534545" az="83049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374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Dark Gray Capsule">
                <a:extLst>
                  <a:ext uri="{FF2B5EF4-FFF2-40B4-BE49-F238E27FC236}">
                    <a16:creationId xmlns:a16="http://schemas.microsoft.com/office/drawing/2014/main" id="{A4BD9B2E-D269-59A4-3160-E2A0C8C8D2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3241190" y="2620204"/>
                <a:ext cx="399709" cy="754850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0B015C6-ADBF-71D7-6D3A-B1C91B62294D}"/>
              </a:ext>
            </a:extLst>
          </p:cNvPr>
          <p:cNvSpPr txBox="1"/>
          <p:nvPr/>
        </p:nvSpPr>
        <p:spPr>
          <a:xfrm>
            <a:off x="10352033" y="1707333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12 m available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7DAB9-989C-CF3D-707C-31EEB259E978}"/>
              </a:ext>
            </a:extLst>
          </p:cNvPr>
          <p:cNvSpPr txBox="1"/>
          <p:nvPr/>
        </p:nvSpPr>
        <p:spPr>
          <a:xfrm>
            <a:off x="3932577" y="2846109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QRB  Move-in</a:t>
            </a:r>
            <a:endParaRPr lang="en-GB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D3EDAA-CAB8-C190-3E97-6A6F887C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46" y="4027871"/>
            <a:ext cx="5297815" cy="248072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Dark Gray Capsule">
                <a:extLst>
                  <a:ext uri="{FF2B5EF4-FFF2-40B4-BE49-F238E27FC236}">
                    <a16:creationId xmlns:a16="http://schemas.microsoft.com/office/drawing/2014/main" id="{3DC3D82F-253C-EAD1-B91C-1A7CB4BAF2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659120"/>
                  </p:ext>
                </p:extLst>
              </p:nvPr>
            </p:nvGraphicFramePr>
            <p:xfrm rot="5400000">
              <a:off x="8441872" y="68286"/>
              <a:ext cx="1077118" cy="2933783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077118" cy="293378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02605" ay="-3590588" az="-25733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370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Dark Gray Capsule">
                <a:extLst>
                  <a:ext uri="{FF2B5EF4-FFF2-40B4-BE49-F238E27FC236}">
                    <a16:creationId xmlns:a16="http://schemas.microsoft.com/office/drawing/2014/main" id="{3DC3D82F-253C-EAD1-B91C-1A7CB4BAF2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8441872" y="68286"/>
                <a:ext cx="1077118" cy="2933783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Dark Gray Capsule">
                <a:extLst>
                  <a:ext uri="{FF2B5EF4-FFF2-40B4-BE49-F238E27FC236}">
                    <a16:creationId xmlns:a16="http://schemas.microsoft.com/office/drawing/2014/main" id="{3AE13520-8EED-1085-D59F-4B3CD8EDB3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0261275"/>
                  </p:ext>
                </p:extLst>
              </p:nvPr>
            </p:nvGraphicFramePr>
            <p:xfrm rot="5400000">
              <a:off x="8492725" y="3757883"/>
              <a:ext cx="1143210" cy="1250177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143210" cy="1250177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5521577" ay="-216748" az="364075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547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Dark Gray Capsule">
                <a:extLst>
                  <a:ext uri="{FF2B5EF4-FFF2-40B4-BE49-F238E27FC236}">
                    <a16:creationId xmlns:a16="http://schemas.microsoft.com/office/drawing/2014/main" id="{3AE13520-8EED-1085-D59F-4B3CD8EDB3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492725" y="3757883"/>
                <a:ext cx="1143210" cy="1250177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7ED9EAE-DBB8-657A-6690-06628D292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3" t="1" r="41560" b="34693"/>
          <a:stretch/>
        </p:blipFill>
        <p:spPr>
          <a:xfrm>
            <a:off x="129671" y="5660744"/>
            <a:ext cx="928539" cy="107165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170AD5-A175-8728-1EA6-4F6E5A9DB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3" t="1" r="41560" b="34693"/>
          <a:stretch/>
        </p:blipFill>
        <p:spPr>
          <a:xfrm>
            <a:off x="151623" y="1340743"/>
            <a:ext cx="928539" cy="1071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Dark Gray Capsule">
                <a:extLst>
                  <a:ext uri="{FF2B5EF4-FFF2-40B4-BE49-F238E27FC236}">
                    <a16:creationId xmlns:a16="http://schemas.microsoft.com/office/drawing/2014/main" id="{9A060CD8-CE43-6C94-4A65-B59F291021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4157684"/>
                  </p:ext>
                </p:extLst>
              </p:nvPr>
            </p:nvGraphicFramePr>
            <p:xfrm rot="10800000">
              <a:off x="341957" y="1490535"/>
              <a:ext cx="547869" cy="623436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547869" cy="62343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5686472" ay="-408737" az="-329112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Dark Gray Capsule">
                <a:extLst>
                  <a:ext uri="{FF2B5EF4-FFF2-40B4-BE49-F238E27FC236}">
                    <a16:creationId xmlns:a16="http://schemas.microsoft.com/office/drawing/2014/main" id="{9A060CD8-CE43-6C94-4A65-B59F291021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341957" y="1490535"/>
                <a:ext cx="547869" cy="623436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Dark Gray Capsule">
                <a:extLst>
                  <a:ext uri="{FF2B5EF4-FFF2-40B4-BE49-F238E27FC236}">
                    <a16:creationId xmlns:a16="http://schemas.microsoft.com/office/drawing/2014/main" id="{7401B949-D833-B521-7992-B98914F19D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0699479"/>
                  </p:ext>
                </p:extLst>
              </p:nvPr>
            </p:nvGraphicFramePr>
            <p:xfrm rot="10800000">
              <a:off x="343000" y="5719353"/>
              <a:ext cx="547869" cy="623436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547869" cy="62343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5686472" ay="-408737" az="-329112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7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Dark Gray Capsule">
                <a:extLst>
                  <a:ext uri="{FF2B5EF4-FFF2-40B4-BE49-F238E27FC236}">
                    <a16:creationId xmlns:a16="http://schemas.microsoft.com/office/drawing/2014/main" id="{7401B949-D833-B521-7992-B98914F19D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343000" y="5719353"/>
                <a:ext cx="547869" cy="623436"/>
              </a:xfrm>
              <a:prstGeom prst="rect">
                <a:avLst/>
              </a:prstGeom>
              <a:noFill/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5B7898-1833-0F74-5367-FB61ADCD461E}"/>
              </a:ext>
            </a:extLst>
          </p:cNvPr>
          <p:cNvCxnSpPr>
            <a:cxnSpLocks/>
          </p:cNvCxnSpPr>
          <p:nvPr/>
        </p:nvCxnSpPr>
        <p:spPr>
          <a:xfrm>
            <a:off x="7142480" y="2227529"/>
            <a:ext cx="3586480" cy="2651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D81901-DDD9-8BE1-90BA-3D401D7C982A}"/>
              </a:ext>
            </a:extLst>
          </p:cNvPr>
          <p:cNvCxnSpPr>
            <a:cxnSpLocks/>
          </p:cNvCxnSpPr>
          <p:nvPr/>
        </p:nvCxnSpPr>
        <p:spPr>
          <a:xfrm>
            <a:off x="7116868" y="5042248"/>
            <a:ext cx="3586480" cy="2651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526943-8233-4EF8-2477-2BC1E8555397}"/>
              </a:ext>
            </a:extLst>
          </p:cNvPr>
          <p:cNvSpPr txBox="1"/>
          <p:nvPr/>
        </p:nvSpPr>
        <p:spPr>
          <a:xfrm>
            <a:off x="5512509" y="1493920"/>
            <a:ext cx="1875675" cy="461665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QRB</a:t>
            </a:r>
          </a:p>
          <a:p>
            <a:pPr algn="ctr"/>
            <a:r>
              <a:rPr lang="en-US" sz="1200" b="1" dirty="0"/>
              <a:t>Transport Positioning</a:t>
            </a:r>
            <a:endParaRPr lang="en-GB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2771B2-96DF-B068-241B-B5E14031D2CA}"/>
              </a:ext>
            </a:extLst>
          </p:cNvPr>
          <p:cNvSpPr txBox="1"/>
          <p:nvPr/>
        </p:nvSpPr>
        <p:spPr>
          <a:xfrm>
            <a:off x="10346778" y="4103992"/>
            <a:ext cx="1527706" cy="276999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Flatbed + Crane</a:t>
            </a:r>
            <a:endParaRPr lang="en-GB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88865-DA12-542D-C124-0FA2D5E620B7}"/>
              </a:ext>
            </a:extLst>
          </p:cNvPr>
          <p:cNvSpPr txBox="1"/>
          <p:nvPr/>
        </p:nvSpPr>
        <p:spPr>
          <a:xfrm>
            <a:off x="8739752" y="128732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QRB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3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15826</TotalTime>
  <Words>814</Words>
  <Application>Microsoft Office PowerPoint</Application>
  <PresentationFormat>Widescreen</PresentationFormat>
  <Paragraphs>216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Georgia</vt:lpstr>
      <vt:lpstr>Segoe UI</vt:lpstr>
      <vt:lpstr>Office Theme</vt:lpstr>
      <vt:lpstr>AD1 - Masterplan and Buildings </vt:lpstr>
      <vt:lpstr>PowerPoint Presentation</vt:lpstr>
      <vt:lpstr>1. Masterplan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Masterplan Requirements (ACC NF) </vt:lpstr>
      <vt:lpstr>Building Architecture  </vt:lpstr>
      <vt:lpstr>Nuclear Facilities (ACC NF)</vt:lpstr>
      <vt:lpstr>Separate Cryogenic Compressor Building</vt:lpstr>
      <vt:lpstr>Nuclear Facilities (ACC NF)</vt:lpstr>
      <vt:lpstr>CCB</vt:lpstr>
      <vt:lpstr>CCB</vt:lpstr>
      <vt:lpstr>Nuclear Facilities (ACC NF)</vt:lpstr>
      <vt:lpstr>Nuclear Facilities (ACC NF)</vt:lpstr>
      <vt:lpstr>Nuclear Facilities (ACC NF)</vt:lpstr>
      <vt:lpstr>Separate Cryogenic Compressor Building</vt:lpstr>
      <vt:lpstr>Separate Cryogenic Compressor Building</vt:lpstr>
      <vt:lpstr>Nuclear Facilities (ACC NF)</vt:lpstr>
      <vt:lpstr>ColdBox Room</vt:lpstr>
      <vt:lpstr>Separate Cryogenic Compressor Building</vt:lpstr>
      <vt:lpstr>WARM PIPE ROUTING</vt:lpstr>
      <vt:lpstr>PowerPoint Presentation</vt:lpstr>
      <vt:lpstr>Building Architecture Requirements</vt:lpstr>
    </vt:vector>
  </TitlesOfParts>
  <Company>SCK 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 NF Interfaces</dc:title>
  <dc:creator>Bonthuys Gerkotze</dc:creator>
  <cp:lastModifiedBy>Bonthuys Gerkotze</cp:lastModifiedBy>
  <cp:revision>33</cp:revision>
  <dcterms:created xsi:type="dcterms:W3CDTF">2024-10-08T06:38:06Z</dcterms:created>
  <dcterms:modified xsi:type="dcterms:W3CDTF">2025-01-15T10:00:45Z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D">
    <vt:lpwstr>86774631</vt:lpwstr>
  </property>
  <property fmtid="{D5CDD505-2E9C-101B-9397-08002B2CF9AE}" pid="3" name="Name">
    <vt:lpwstr>QPlant+QInfra Nuclear Facilities_MASTER.pptx</vt:lpwstr>
  </property>
  <property fmtid="{D5CDD505-2E9C-101B-9397-08002B2CF9AE}" pid="4" name="CreateDate">
    <vt:filetime>2024-10-11T08:22:56Z</vt:filetime>
  </property>
  <property fmtid="{D5CDD505-2E9C-101B-9397-08002B2CF9AE}" pid="5" name="Common Attributes_Reference Number">
    <vt:lpwstr>SCK CEN/86774631</vt:lpwstr>
  </property>
  <property fmtid="{D5CDD505-2E9C-101B-9397-08002B2CF9AE}" pid="6" name="Common Attributes_Short Reference">
    <vt:lpwstr>SCK CEN/86774631</vt:lpwstr>
  </property>
  <property fmtid="{D5CDD505-2E9C-101B-9397-08002B2CF9AE}" pid="7" name="Common Attributes_Alternative Reference">
    <vt:lpwstr> </vt:lpwstr>
  </property>
  <property fmtid="{D5CDD505-2E9C-101B-9397-08002B2CF9AE}" pid="8" name="Common Attributes_Document Type">
    <vt:lpwstr> </vt:lpwstr>
  </property>
  <property fmtid="{D5CDD505-2E9C-101B-9397-08002B2CF9AE}" pid="9" name="Common Attributes_Author_Author Name">
    <vt:lpwstr>Gerkotze Bonthuys</vt:lpwstr>
  </property>
  <property fmtid="{D5CDD505-2E9C-101B-9397-08002B2CF9AE}" pid="10" name="Common Attributes_Author_Author Affiliation">
    <vt:lpwstr>SCK CEN</vt:lpwstr>
  </property>
  <property fmtid="{D5CDD505-2E9C-101B-9397-08002B2CF9AE}" pid="11" name="Common Attributes_Information Security Classification">
    <vt:lpwstr>Restricted</vt:lpwstr>
  </property>
  <property fmtid="{D5CDD505-2E9C-101B-9397-08002B2CF9AE}" pid="12" name="Common Attributes_ISC Motivation">
    <vt:lpwstr>ISC was automatically assigned as default ISC for MINERVA documents.</vt:lpwstr>
  </property>
  <property fmtid="{D5CDD505-2E9C-101B-9397-08002B2CF9AE}" pid="13" name="SuppMarkings">
    <vt:lpwstr> </vt:lpwstr>
  </property>
  <property fmtid="{D5CDD505-2E9C-101B-9397-08002B2CF9AE}" pid="14" name="Security Clearance">
    <vt:lpwstr> </vt:lpwstr>
  </property>
  <property fmtid="{D5CDD505-2E9C-101B-9397-08002B2CF9AE}" pid="15" name="HyperLink">
    <vt:lpwstr>https://ecm.sckcen.be/OTCS/llisapi.dll/open/86774631</vt:lpwstr>
  </property>
</Properties>
</file>